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7772400" cy="10058400"/>
  <p:notesSz cx="6858000" cy="9144000"/>
  <p:embeddedFontLst>
    <p:embeddedFont>
      <p:font typeface="HW Cigars Trial Semi-Bold" charset="1" panose="020B0003050101020103"/>
      <p:regular r:id="rId16"/>
    </p:embeddedFont>
    <p:embeddedFont>
      <p:font typeface="Cigars" charset="1" panose="020B0003050101020103"/>
      <p:regular r:id="rId17"/>
    </p:embeddedFont>
    <p:embeddedFont>
      <p:font typeface="Inter Bold" charset="1" panose="020B0802030000000004"/>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4300" y="-114300"/>
            <a:ext cx="8001000" cy="10287000"/>
            <a:chOff x="0" y="0"/>
            <a:chExt cx="10668000" cy="13716000"/>
          </a:xfrm>
        </p:grpSpPr>
        <p:pic>
          <p:nvPicPr>
            <p:cNvPr name="Picture 3" id="3"/>
            <p:cNvPicPr>
              <a:picLocks noChangeAspect="true"/>
            </p:cNvPicPr>
            <p:nvPr/>
          </p:nvPicPr>
          <p:blipFill>
            <a:blip r:embed="rId2"/>
            <a:srcRect l="0" t="7220" r="0" b="7220"/>
            <a:stretch>
              <a:fillRect/>
            </a:stretch>
          </p:blipFill>
          <p:spPr>
            <a:xfrm flipH="false" flipV="false">
              <a:off x="0" y="0"/>
              <a:ext cx="10668000" cy="13716000"/>
            </a:xfrm>
            <a:prstGeom prst="rect">
              <a:avLst/>
            </a:prstGeom>
          </p:spPr>
        </p:pic>
      </p:grpSp>
      <p:sp>
        <p:nvSpPr>
          <p:cNvPr name="Freeform 4" id="4"/>
          <p:cNvSpPr/>
          <p:nvPr/>
        </p:nvSpPr>
        <p:spPr>
          <a:xfrm flipH="false" flipV="false" rot="0">
            <a:off x="0" y="4501185"/>
            <a:ext cx="7772400" cy="4383322"/>
          </a:xfrm>
          <a:custGeom>
            <a:avLst/>
            <a:gdLst/>
            <a:ahLst/>
            <a:cxnLst/>
            <a:rect r="r" b="b" t="t" l="l"/>
            <a:pathLst>
              <a:path h="4383322" w="7772400">
                <a:moveTo>
                  <a:pt x="0" y="0"/>
                </a:moveTo>
                <a:lnTo>
                  <a:pt x="7772400" y="0"/>
                </a:lnTo>
                <a:lnTo>
                  <a:pt x="7772400" y="4383322"/>
                </a:lnTo>
                <a:lnTo>
                  <a:pt x="0" y="43833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0" y="8721344"/>
            <a:ext cx="7772400" cy="1396453"/>
            <a:chOff x="0" y="0"/>
            <a:chExt cx="2709333" cy="486781"/>
          </a:xfrm>
        </p:grpSpPr>
        <p:sp>
          <p:nvSpPr>
            <p:cNvPr name="Freeform 6" id="6"/>
            <p:cNvSpPr/>
            <p:nvPr/>
          </p:nvSpPr>
          <p:spPr>
            <a:xfrm flipH="false" flipV="false" rot="0">
              <a:off x="0" y="0"/>
              <a:ext cx="2709333" cy="486781"/>
            </a:xfrm>
            <a:custGeom>
              <a:avLst/>
              <a:gdLst/>
              <a:ahLst/>
              <a:cxnLst/>
              <a:rect r="r" b="b" t="t" l="l"/>
              <a:pathLst>
                <a:path h="486781" w="2709333">
                  <a:moveTo>
                    <a:pt x="0" y="0"/>
                  </a:moveTo>
                  <a:lnTo>
                    <a:pt x="2709333" y="0"/>
                  </a:lnTo>
                  <a:lnTo>
                    <a:pt x="2709333" y="486781"/>
                  </a:lnTo>
                  <a:lnTo>
                    <a:pt x="0" y="486781"/>
                  </a:lnTo>
                  <a:close/>
                </a:path>
              </a:pathLst>
            </a:custGeom>
            <a:solidFill>
              <a:srgbClr val="121518"/>
            </a:solidFill>
          </p:spPr>
        </p:sp>
        <p:sp>
          <p:nvSpPr>
            <p:cNvPr name="TextBox 7" id="7"/>
            <p:cNvSpPr txBox="true"/>
            <p:nvPr/>
          </p:nvSpPr>
          <p:spPr>
            <a:xfrm>
              <a:off x="0" y="-28575"/>
              <a:ext cx="2709333" cy="515356"/>
            </a:xfrm>
            <a:prstGeom prst="rect">
              <a:avLst/>
            </a:prstGeom>
          </p:spPr>
          <p:txBody>
            <a:bodyPr anchor="ctr" rtlCol="false" tIns="50800" lIns="50800" bIns="50800" rIns="50800"/>
            <a:lstStyle/>
            <a:p>
              <a:pPr algn="ctr">
                <a:lnSpc>
                  <a:spcPts val="1435"/>
                </a:lnSpc>
              </a:pPr>
            </a:p>
          </p:txBody>
        </p:sp>
      </p:grpSp>
      <p:grpSp>
        <p:nvGrpSpPr>
          <p:cNvPr name="Group 8" id="8"/>
          <p:cNvGrpSpPr/>
          <p:nvPr/>
        </p:nvGrpSpPr>
        <p:grpSpPr>
          <a:xfrm rot="0">
            <a:off x="3886195" y="9162491"/>
            <a:ext cx="3886205" cy="466661"/>
            <a:chOff x="0" y="0"/>
            <a:chExt cx="1354668" cy="162671"/>
          </a:xfrm>
        </p:grpSpPr>
        <p:sp>
          <p:nvSpPr>
            <p:cNvPr name="Freeform 9" id="9"/>
            <p:cNvSpPr/>
            <p:nvPr/>
          </p:nvSpPr>
          <p:spPr>
            <a:xfrm flipH="false" flipV="false" rot="0">
              <a:off x="0" y="0"/>
              <a:ext cx="1354668" cy="162671"/>
            </a:xfrm>
            <a:custGeom>
              <a:avLst/>
              <a:gdLst/>
              <a:ahLst/>
              <a:cxnLst/>
              <a:rect r="r" b="b" t="t" l="l"/>
              <a:pathLst>
                <a:path h="162671" w="1354668">
                  <a:moveTo>
                    <a:pt x="0" y="0"/>
                  </a:moveTo>
                  <a:lnTo>
                    <a:pt x="1354668" y="0"/>
                  </a:lnTo>
                  <a:lnTo>
                    <a:pt x="1354668" y="162671"/>
                  </a:lnTo>
                  <a:lnTo>
                    <a:pt x="0" y="162671"/>
                  </a:lnTo>
                  <a:close/>
                </a:path>
              </a:pathLst>
            </a:custGeom>
            <a:solidFill>
              <a:srgbClr val="3F3D43"/>
            </a:solidFill>
          </p:spPr>
        </p:sp>
        <p:sp>
          <p:nvSpPr>
            <p:cNvPr name="TextBox 10" id="10"/>
            <p:cNvSpPr txBox="true"/>
            <p:nvPr/>
          </p:nvSpPr>
          <p:spPr>
            <a:xfrm>
              <a:off x="0" y="-28575"/>
              <a:ext cx="1354668" cy="191246"/>
            </a:xfrm>
            <a:prstGeom prst="rect">
              <a:avLst/>
            </a:prstGeom>
          </p:spPr>
          <p:txBody>
            <a:bodyPr anchor="ctr" rtlCol="false" tIns="50800" lIns="50800" bIns="50800" rIns="50800"/>
            <a:lstStyle/>
            <a:p>
              <a:pPr algn="ctr">
                <a:lnSpc>
                  <a:spcPts val="1435"/>
                </a:lnSpc>
              </a:pPr>
            </a:p>
          </p:txBody>
        </p:sp>
      </p:grpSp>
      <p:sp>
        <p:nvSpPr>
          <p:cNvPr name="TextBox 11" id="11"/>
          <p:cNvSpPr txBox="true"/>
          <p:nvPr/>
        </p:nvSpPr>
        <p:spPr>
          <a:xfrm rot="0">
            <a:off x="680435" y="7509455"/>
            <a:ext cx="6495941" cy="984548"/>
          </a:xfrm>
          <a:prstGeom prst="rect">
            <a:avLst/>
          </a:prstGeom>
        </p:spPr>
        <p:txBody>
          <a:bodyPr anchor="t" rtlCol="false" tIns="0" lIns="0" bIns="0" rIns="0">
            <a:spAutoFit/>
          </a:bodyPr>
          <a:lstStyle/>
          <a:p>
            <a:pPr algn="ctr">
              <a:lnSpc>
                <a:spcPts val="3433"/>
              </a:lnSpc>
            </a:pPr>
            <a:r>
              <a:rPr lang="en-US" b="true" sz="3946" spc="142">
                <a:solidFill>
                  <a:srgbClr val="F4EEE8"/>
                </a:solidFill>
                <a:latin typeface="HW Cigars Trial Semi-Bold"/>
                <a:ea typeface="HW Cigars Trial Semi-Bold"/>
                <a:cs typeface="HW Cigars Trial Semi-Bold"/>
                <a:sym typeface="HW Cigars Trial Semi-Bold"/>
              </a:rPr>
              <a:t>TÍTULO DEL</a:t>
            </a:r>
          </a:p>
          <a:p>
            <a:pPr algn="ctr">
              <a:lnSpc>
                <a:spcPts val="3433"/>
              </a:lnSpc>
            </a:pPr>
            <a:r>
              <a:rPr lang="en-US" b="true" sz="3946" spc="142">
                <a:solidFill>
                  <a:srgbClr val="F4EEE8"/>
                </a:solidFill>
                <a:latin typeface="HW Cigars Trial Semi-Bold"/>
                <a:ea typeface="HW Cigars Trial Semi-Bold"/>
                <a:cs typeface="HW Cigars Trial Semi-Bold"/>
                <a:sym typeface="HW Cigars Trial Semi-Bold"/>
              </a:rPr>
              <a:t>ITINERARIO</a:t>
            </a:r>
          </a:p>
        </p:txBody>
      </p:sp>
      <p:sp>
        <p:nvSpPr>
          <p:cNvPr name="TextBox 12" id="12"/>
          <p:cNvSpPr txBox="true"/>
          <p:nvPr/>
        </p:nvSpPr>
        <p:spPr>
          <a:xfrm rot="0">
            <a:off x="777240" y="8498860"/>
            <a:ext cx="6217920" cy="201324"/>
          </a:xfrm>
          <a:prstGeom prst="rect">
            <a:avLst/>
          </a:prstGeom>
        </p:spPr>
        <p:txBody>
          <a:bodyPr anchor="t" rtlCol="false" tIns="0" lIns="0" bIns="0" rIns="0">
            <a:spAutoFit/>
          </a:bodyPr>
          <a:lstStyle/>
          <a:p>
            <a:pPr algn="ctr">
              <a:lnSpc>
                <a:spcPts val="1200"/>
              </a:lnSpc>
            </a:pPr>
            <a:r>
              <a:rPr lang="en-US" sz="1446">
                <a:solidFill>
                  <a:srgbClr val="F4EEE8"/>
                </a:solidFill>
                <a:latin typeface="Cigars"/>
                <a:ea typeface="Cigars"/>
                <a:cs typeface="Cigars"/>
                <a:sym typeface="Cigars"/>
              </a:rPr>
              <a:t>vigencia 2025</a:t>
            </a:r>
          </a:p>
        </p:txBody>
      </p:sp>
      <p:sp>
        <p:nvSpPr>
          <p:cNvPr name="TextBox 13" id="13"/>
          <p:cNvSpPr txBox="true"/>
          <p:nvPr/>
        </p:nvSpPr>
        <p:spPr>
          <a:xfrm rot="0">
            <a:off x="910496" y="9199910"/>
            <a:ext cx="2127464" cy="416245"/>
          </a:xfrm>
          <a:prstGeom prst="rect">
            <a:avLst/>
          </a:prstGeom>
        </p:spPr>
        <p:txBody>
          <a:bodyPr anchor="t" rtlCol="false" tIns="0" lIns="0" bIns="0" rIns="0">
            <a:spAutoFit/>
          </a:bodyPr>
          <a:lstStyle/>
          <a:p>
            <a:pPr algn="l">
              <a:lnSpc>
                <a:spcPts val="1533"/>
              </a:lnSpc>
            </a:pPr>
            <a:r>
              <a:rPr lang="en-US" sz="1446">
                <a:solidFill>
                  <a:srgbClr val="F4EEE8"/>
                </a:solidFill>
                <a:latin typeface="Cigars"/>
                <a:ea typeface="Cigars"/>
                <a:cs typeface="Cigars"/>
                <a:sym typeface="Cigars"/>
              </a:rPr>
              <a:t>ITINERARY FOR: </a:t>
            </a:r>
          </a:p>
          <a:p>
            <a:pPr algn="l">
              <a:lnSpc>
                <a:spcPts val="1533"/>
              </a:lnSpc>
            </a:pPr>
            <a:r>
              <a:rPr lang="en-US" sz="1446">
                <a:solidFill>
                  <a:srgbClr val="F4EEE8"/>
                </a:solidFill>
                <a:latin typeface="Cigars"/>
                <a:ea typeface="Cigars"/>
                <a:cs typeface="Cigars"/>
                <a:sym typeface="Cigars"/>
              </a:rPr>
              <a:t>Fam. xxx (x7)</a:t>
            </a:r>
          </a:p>
        </p:txBody>
      </p:sp>
      <p:sp>
        <p:nvSpPr>
          <p:cNvPr name="TextBox 14" id="14"/>
          <p:cNvSpPr txBox="true"/>
          <p:nvPr/>
        </p:nvSpPr>
        <p:spPr>
          <a:xfrm rot="0">
            <a:off x="5104187" y="9254965"/>
            <a:ext cx="1675324" cy="357787"/>
          </a:xfrm>
          <a:prstGeom prst="rect">
            <a:avLst/>
          </a:prstGeom>
        </p:spPr>
        <p:txBody>
          <a:bodyPr anchor="t" rtlCol="false" tIns="0" lIns="0" bIns="0" rIns="0">
            <a:spAutoFit/>
          </a:bodyPr>
          <a:lstStyle/>
          <a:p>
            <a:pPr algn="l">
              <a:lnSpc>
                <a:spcPts val="2113"/>
              </a:lnSpc>
            </a:pPr>
            <a:r>
              <a:rPr lang="en-US" sz="2546">
                <a:solidFill>
                  <a:srgbClr val="121518"/>
                </a:solidFill>
                <a:latin typeface="Cigars"/>
                <a:ea typeface="Cigars"/>
                <a:cs typeface="Cigars"/>
                <a:sym typeface="Cigars"/>
              </a:rPr>
              <a:t>QUOTE</a:t>
            </a:r>
          </a:p>
        </p:txBody>
      </p:sp>
      <p:sp>
        <p:nvSpPr>
          <p:cNvPr name="Freeform 15" id="15"/>
          <p:cNvSpPr/>
          <p:nvPr/>
        </p:nvSpPr>
        <p:spPr>
          <a:xfrm flipH="false" flipV="false" rot="0">
            <a:off x="2499960" y="777240"/>
            <a:ext cx="2772471" cy="1210104"/>
          </a:xfrm>
          <a:custGeom>
            <a:avLst/>
            <a:gdLst/>
            <a:ahLst/>
            <a:cxnLst/>
            <a:rect r="r" b="b" t="t" l="l"/>
            <a:pathLst>
              <a:path h="1210104" w="2772471">
                <a:moveTo>
                  <a:pt x="0" y="0"/>
                </a:moveTo>
                <a:lnTo>
                  <a:pt x="2772471" y="0"/>
                </a:lnTo>
                <a:lnTo>
                  <a:pt x="2772471" y="1210104"/>
                </a:lnTo>
                <a:lnTo>
                  <a:pt x="0" y="1210104"/>
                </a:lnTo>
                <a:lnTo>
                  <a:pt x="0" y="0"/>
                </a:lnTo>
                <a:close/>
              </a:path>
            </a:pathLst>
          </a:custGeom>
          <a:blipFill>
            <a:blip r:embed="rId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4DCD3"/>
        </a:solidFill>
      </p:bgPr>
    </p:bg>
    <p:spTree>
      <p:nvGrpSpPr>
        <p:cNvPr id="1" name=""/>
        <p:cNvGrpSpPr/>
        <p:nvPr/>
      </p:nvGrpSpPr>
      <p:grpSpPr>
        <a:xfrm>
          <a:off x="0" y="0"/>
          <a:ext cx="0" cy="0"/>
          <a:chOff x="0" y="0"/>
          <a:chExt cx="0" cy="0"/>
        </a:xfrm>
      </p:grpSpPr>
      <p:grpSp>
        <p:nvGrpSpPr>
          <p:cNvPr name="Group 2" id="2"/>
          <p:cNvGrpSpPr/>
          <p:nvPr/>
        </p:nvGrpSpPr>
        <p:grpSpPr>
          <a:xfrm rot="0">
            <a:off x="0" y="0"/>
            <a:ext cx="7772400" cy="10058400"/>
            <a:chOff x="0" y="0"/>
            <a:chExt cx="2709333" cy="3506196"/>
          </a:xfrm>
        </p:grpSpPr>
        <p:sp>
          <p:nvSpPr>
            <p:cNvPr name="Freeform 3" id="3"/>
            <p:cNvSpPr/>
            <p:nvPr/>
          </p:nvSpPr>
          <p:spPr>
            <a:xfrm flipH="false" flipV="false" rot="0">
              <a:off x="0" y="0"/>
              <a:ext cx="2709333" cy="3506196"/>
            </a:xfrm>
            <a:custGeom>
              <a:avLst/>
              <a:gdLst/>
              <a:ahLst/>
              <a:cxnLst/>
              <a:rect r="r" b="b" t="t" l="l"/>
              <a:pathLst>
                <a:path h="3506196" w="2709333">
                  <a:moveTo>
                    <a:pt x="0" y="0"/>
                  </a:moveTo>
                  <a:lnTo>
                    <a:pt x="2709333" y="0"/>
                  </a:lnTo>
                  <a:lnTo>
                    <a:pt x="2709333" y="3506196"/>
                  </a:lnTo>
                  <a:lnTo>
                    <a:pt x="0" y="3506196"/>
                  </a:lnTo>
                  <a:close/>
                </a:path>
              </a:pathLst>
            </a:custGeom>
            <a:solidFill>
              <a:srgbClr val="79411C"/>
            </a:solidFill>
          </p:spPr>
        </p:sp>
        <p:sp>
          <p:nvSpPr>
            <p:cNvPr name="TextBox 4" id="4"/>
            <p:cNvSpPr txBox="true"/>
            <p:nvPr/>
          </p:nvSpPr>
          <p:spPr>
            <a:xfrm>
              <a:off x="0" y="-28575"/>
              <a:ext cx="2709333" cy="3534771"/>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1676427" y="5982770"/>
            <a:ext cx="4419546" cy="0"/>
          </a:xfrm>
          <a:prstGeom prst="line">
            <a:avLst/>
          </a:prstGeom>
          <a:ln cap="flat" w="9525">
            <a:solidFill>
              <a:srgbClr val="F4EEE8"/>
            </a:solidFill>
            <a:prstDash val="solid"/>
            <a:headEnd type="none" len="sm" w="sm"/>
            <a:tailEnd type="none" len="sm" w="sm"/>
          </a:ln>
        </p:spPr>
      </p:sp>
      <p:sp>
        <p:nvSpPr>
          <p:cNvPr name="AutoShape 6" id="6"/>
          <p:cNvSpPr/>
          <p:nvPr/>
        </p:nvSpPr>
        <p:spPr>
          <a:xfrm>
            <a:off x="1676427" y="8707167"/>
            <a:ext cx="4419546" cy="0"/>
          </a:xfrm>
          <a:prstGeom prst="line">
            <a:avLst/>
          </a:prstGeom>
          <a:ln cap="flat" w="9525">
            <a:solidFill>
              <a:srgbClr val="F4EEE8"/>
            </a:solidFill>
            <a:prstDash val="solid"/>
            <a:headEnd type="none" len="sm" w="sm"/>
            <a:tailEnd type="none" len="sm" w="sm"/>
          </a:ln>
        </p:spPr>
      </p:sp>
      <p:sp>
        <p:nvSpPr>
          <p:cNvPr name="TextBox 7" id="7"/>
          <p:cNvSpPr txBox="true"/>
          <p:nvPr/>
        </p:nvSpPr>
        <p:spPr>
          <a:xfrm rot="0">
            <a:off x="2557076" y="4918865"/>
            <a:ext cx="2658249" cy="628650"/>
          </a:xfrm>
          <a:prstGeom prst="rect">
            <a:avLst/>
          </a:prstGeom>
        </p:spPr>
        <p:txBody>
          <a:bodyPr anchor="t" rtlCol="false" tIns="0" lIns="0" bIns="0" rIns="0">
            <a:spAutoFit/>
          </a:bodyPr>
          <a:lstStyle/>
          <a:p>
            <a:pPr algn="ctr" marL="0" indent="0" lvl="0">
              <a:lnSpc>
                <a:spcPts val="2330"/>
              </a:lnSpc>
            </a:pPr>
            <a:r>
              <a:rPr lang="en-US" b="true" sz="1942">
                <a:solidFill>
                  <a:srgbClr val="FFFFFF"/>
                </a:solidFill>
                <a:latin typeface="HW Cigars Trial Semi-Bold"/>
                <a:ea typeface="HW Cigars Trial Semi-Bold"/>
                <a:cs typeface="HW Cigars Trial Semi-Bold"/>
                <a:sym typeface="HW Cigars Trial Semi-Bold"/>
              </a:rPr>
              <a:t>Thank you for traveling with us!</a:t>
            </a:r>
          </a:p>
        </p:txBody>
      </p:sp>
      <p:sp>
        <p:nvSpPr>
          <p:cNvPr name="TextBox 8" id="8"/>
          <p:cNvSpPr txBox="true"/>
          <p:nvPr/>
        </p:nvSpPr>
        <p:spPr>
          <a:xfrm rot="0">
            <a:off x="2557076" y="9005097"/>
            <a:ext cx="2658249" cy="269240"/>
          </a:xfrm>
          <a:prstGeom prst="rect">
            <a:avLst/>
          </a:prstGeom>
        </p:spPr>
        <p:txBody>
          <a:bodyPr anchor="t" rtlCol="false" tIns="0" lIns="0" bIns="0" rIns="0">
            <a:spAutoFit/>
          </a:bodyPr>
          <a:lstStyle/>
          <a:p>
            <a:pPr algn="ctr">
              <a:lnSpc>
                <a:spcPts val="1960"/>
              </a:lnSpc>
            </a:pPr>
            <a:r>
              <a:rPr lang="en-US" sz="1400">
                <a:solidFill>
                  <a:srgbClr val="FFFFFF"/>
                </a:solidFill>
                <a:latin typeface="Cigars"/>
                <a:ea typeface="Cigars"/>
                <a:cs typeface="Cigars"/>
                <a:sym typeface="Cigars"/>
              </a:rPr>
              <a:t>www.nubamexico.com</a:t>
            </a:r>
          </a:p>
        </p:txBody>
      </p:sp>
      <p:sp>
        <p:nvSpPr>
          <p:cNvPr name="TextBox 9" id="9"/>
          <p:cNvSpPr txBox="true"/>
          <p:nvPr/>
        </p:nvSpPr>
        <p:spPr>
          <a:xfrm rot="0">
            <a:off x="2048050" y="6864718"/>
            <a:ext cx="3676299" cy="931926"/>
          </a:xfrm>
          <a:prstGeom prst="rect">
            <a:avLst/>
          </a:prstGeom>
        </p:spPr>
        <p:txBody>
          <a:bodyPr anchor="t" rtlCol="false" tIns="0" lIns="0" bIns="0" rIns="0">
            <a:spAutoFit/>
          </a:bodyPr>
          <a:lstStyle/>
          <a:p>
            <a:pPr algn="ctr">
              <a:lnSpc>
                <a:spcPts val="1452"/>
              </a:lnSpc>
            </a:pPr>
            <a:r>
              <a:rPr lang="en-US" sz="1200">
                <a:solidFill>
                  <a:srgbClr val="FFFFFF"/>
                </a:solidFill>
                <a:latin typeface="Cigars"/>
                <a:ea typeface="Cigars"/>
                <a:cs typeface="Cigars"/>
                <a:sym typeface="Cigars"/>
              </a:rPr>
              <a:t>Nombre Travel Advisor</a:t>
            </a:r>
          </a:p>
          <a:p>
            <a:pPr algn="ctr">
              <a:lnSpc>
                <a:spcPts val="1452"/>
              </a:lnSpc>
            </a:pPr>
            <a:r>
              <a:rPr lang="en-US" sz="1200">
                <a:solidFill>
                  <a:srgbClr val="FFFFFF"/>
                </a:solidFill>
                <a:latin typeface="Cigars"/>
                <a:ea typeface="Cigars"/>
                <a:cs typeface="Cigars"/>
                <a:sym typeface="Cigars"/>
              </a:rPr>
              <a:t>Luxury Travel Advisor </a:t>
            </a:r>
          </a:p>
          <a:p>
            <a:pPr algn="ctr">
              <a:lnSpc>
                <a:spcPts val="1452"/>
              </a:lnSpc>
            </a:pPr>
            <a:r>
              <a:rPr lang="en-US" sz="1200">
                <a:solidFill>
                  <a:srgbClr val="FFFFFF"/>
                </a:solidFill>
                <a:latin typeface="Cigars"/>
                <a:ea typeface="Cigars"/>
                <a:cs typeface="Cigars"/>
                <a:sym typeface="Cigars"/>
              </a:rPr>
              <a:t>Goldsmith 60, Polanco, CDMX, México 11560 </a:t>
            </a:r>
          </a:p>
          <a:p>
            <a:pPr algn="ctr">
              <a:lnSpc>
                <a:spcPts val="1452"/>
              </a:lnSpc>
            </a:pPr>
            <a:r>
              <a:rPr lang="en-US" sz="1200">
                <a:solidFill>
                  <a:srgbClr val="FFFFFF"/>
                </a:solidFill>
                <a:latin typeface="Cigars"/>
                <a:ea typeface="Cigars"/>
                <a:cs typeface="Cigars"/>
                <a:sym typeface="Cigars"/>
              </a:rPr>
              <a:t>M +52 (xx) xxxx xxxx</a:t>
            </a:r>
          </a:p>
          <a:p>
            <a:pPr algn="ctr">
              <a:lnSpc>
                <a:spcPts val="1452"/>
              </a:lnSpc>
            </a:pPr>
            <a:r>
              <a:rPr lang="en-US" sz="1200">
                <a:solidFill>
                  <a:srgbClr val="FFFFFF"/>
                </a:solidFill>
                <a:latin typeface="Cigars"/>
                <a:ea typeface="Cigars"/>
                <a:cs typeface="Cigars"/>
                <a:sym typeface="Cigars"/>
              </a:rPr>
              <a:t>correo.ta@nuba.com </a:t>
            </a:r>
          </a:p>
        </p:txBody>
      </p:sp>
      <p:sp>
        <p:nvSpPr>
          <p:cNvPr name="Freeform 10" id="10"/>
          <p:cNvSpPr/>
          <p:nvPr/>
        </p:nvSpPr>
        <p:spPr>
          <a:xfrm flipH="false" flipV="false" rot="0">
            <a:off x="2557076" y="2288742"/>
            <a:ext cx="2658249" cy="1160249"/>
          </a:xfrm>
          <a:custGeom>
            <a:avLst/>
            <a:gdLst/>
            <a:ahLst/>
            <a:cxnLst/>
            <a:rect r="r" b="b" t="t" l="l"/>
            <a:pathLst>
              <a:path h="1160249" w="2658249">
                <a:moveTo>
                  <a:pt x="0" y="0"/>
                </a:moveTo>
                <a:lnTo>
                  <a:pt x="2658248" y="0"/>
                </a:lnTo>
                <a:lnTo>
                  <a:pt x="2658248" y="1160249"/>
                </a:lnTo>
                <a:lnTo>
                  <a:pt x="0" y="1160249"/>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04290"/>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Freeform 5" id="5"/>
          <p:cNvSpPr/>
          <p:nvPr/>
        </p:nvSpPr>
        <p:spPr>
          <a:xfrm flipH="false" flipV="false" rot="0">
            <a:off x="1809916" y="1323446"/>
            <a:ext cx="4172100" cy="4694346"/>
          </a:xfrm>
          <a:custGeom>
            <a:avLst/>
            <a:gdLst/>
            <a:ahLst/>
            <a:cxnLst/>
            <a:rect r="r" b="b" t="t" l="l"/>
            <a:pathLst>
              <a:path h="4694346" w="4172100">
                <a:moveTo>
                  <a:pt x="0" y="0"/>
                </a:moveTo>
                <a:lnTo>
                  <a:pt x="4172100" y="0"/>
                </a:lnTo>
                <a:lnTo>
                  <a:pt x="4172100" y="4694346"/>
                </a:lnTo>
                <a:lnTo>
                  <a:pt x="0" y="46943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216462" y="7624559"/>
            <a:ext cx="3339477" cy="155299"/>
            <a:chOff x="0" y="0"/>
            <a:chExt cx="993028" cy="46180"/>
          </a:xfrm>
        </p:grpSpPr>
        <p:sp>
          <p:nvSpPr>
            <p:cNvPr name="Freeform 7" id="7"/>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8" id="8"/>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grpSp>
        <p:nvGrpSpPr>
          <p:cNvPr name="Group 9" id="9"/>
          <p:cNvGrpSpPr/>
          <p:nvPr/>
        </p:nvGrpSpPr>
        <p:grpSpPr>
          <a:xfrm rot="0">
            <a:off x="2216462" y="8019938"/>
            <a:ext cx="3339477" cy="155299"/>
            <a:chOff x="0" y="0"/>
            <a:chExt cx="993028" cy="46180"/>
          </a:xfrm>
        </p:grpSpPr>
        <p:sp>
          <p:nvSpPr>
            <p:cNvPr name="Freeform 10" id="10"/>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11" id="11"/>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grpSp>
        <p:nvGrpSpPr>
          <p:cNvPr name="Group 12" id="12"/>
          <p:cNvGrpSpPr/>
          <p:nvPr/>
        </p:nvGrpSpPr>
        <p:grpSpPr>
          <a:xfrm rot="0">
            <a:off x="2216462" y="8415317"/>
            <a:ext cx="3339477" cy="155299"/>
            <a:chOff x="0" y="0"/>
            <a:chExt cx="993028" cy="46180"/>
          </a:xfrm>
        </p:grpSpPr>
        <p:sp>
          <p:nvSpPr>
            <p:cNvPr name="Freeform 13" id="13"/>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14" id="14"/>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grpSp>
        <p:nvGrpSpPr>
          <p:cNvPr name="Group 15" id="15"/>
          <p:cNvGrpSpPr/>
          <p:nvPr/>
        </p:nvGrpSpPr>
        <p:grpSpPr>
          <a:xfrm rot="0">
            <a:off x="2216462" y="7229180"/>
            <a:ext cx="3339477" cy="155299"/>
            <a:chOff x="0" y="0"/>
            <a:chExt cx="993028" cy="46180"/>
          </a:xfrm>
        </p:grpSpPr>
        <p:sp>
          <p:nvSpPr>
            <p:cNvPr name="Freeform 16" id="16"/>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17" id="17"/>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sp>
        <p:nvSpPr>
          <p:cNvPr name="TextBox 18" id="18"/>
          <p:cNvSpPr txBox="true"/>
          <p:nvPr/>
        </p:nvSpPr>
        <p:spPr>
          <a:xfrm rot="0">
            <a:off x="489871" y="551915"/>
            <a:ext cx="2286815" cy="485651"/>
          </a:xfrm>
          <a:prstGeom prst="rect">
            <a:avLst/>
          </a:prstGeom>
        </p:spPr>
        <p:txBody>
          <a:bodyPr anchor="t" rtlCol="false" tIns="0" lIns="0" bIns="0" rIns="0">
            <a:spAutoFit/>
          </a:bodyPr>
          <a:lstStyle/>
          <a:p>
            <a:pPr algn="l" marL="0" indent="0" lvl="0">
              <a:lnSpc>
                <a:spcPts val="2911"/>
              </a:lnSpc>
              <a:spcBef>
                <a:spcPct val="0"/>
              </a:spcBef>
            </a:pPr>
            <a:r>
              <a:rPr lang="en-US" b="true" sz="3550">
                <a:solidFill>
                  <a:srgbClr val="FFFFFF"/>
                </a:solidFill>
                <a:latin typeface="HW Cigars Trial Semi-Bold"/>
                <a:ea typeface="HW Cigars Trial Semi-Bold"/>
                <a:cs typeface="HW Cigars Trial Semi-Bold"/>
                <a:sym typeface="HW Cigars Trial Semi-Bold"/>
              </a:rPr>
              <a:t>Overview</a:t>
            </a:r>
          </a:p>
        </p:txBody>
      </p:sp>
      <p:sp>
        <p:nvSpPr>
          <p:cNvPr name="TextBox 19" id="19"/>
          <p:cNvSpPr txBox="true"/>
          <p:nvPr/>
        </p:nvSpPr>
        <p:spPr>
          <a:xfrm rot="0">
            <a:off x="3139910" y="7172030"/>
            <a:ext cx="1126515" cy="1400247"/>
          </a:xfrm>
          <a:prstGeom prst="rect">
            <a:avLst/>
          </a:prstGeom>
        </p:spPr>
        <p:txBody>
          <a:bodyPr anchor="t" rtlCol="false" tIns="0" lIns="0" bIns="0" rIns="0">
            <a:spAutoFit/>
          </a:bodyPr>
          <a:lstStyle/>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p:txBody>
      </p:sp>
      <p:sp>
        <p:nvSpPr>
          <p:cNvPr name="TextBox 20" id="20"/>
          <p:cNvSpPr txBox="true"/>
          <p:nvPr/>
        </p:nvSpPr>
        <p:spPr>
          <a:xfrm rot="0">
            <a:off x="2304752" y="7162505"/>
            <a:ext cx="211319" cy="1408111"/>
          </a:xfrm>
          <a:prstGeom prst="rect">
            <a:avLst/>
          </a:prstGeom>
        </p:spPr>
        <p:txBody>
          <a:bodyPr anchor="t" rtlCol="false" tIns="0" lIns="0" bIns="0" rIns="0">
            <a:spAutoFit/>
          </a:bodyPr>
          <a:lstStyle/>
          <a:p>
            <a:pPr algn="r">
              <a:lnSpc>
                <a:spcPts val="1643"/>
              </a:lnSpc>
            </a:pPr>
            <a:r>
              <a:rPr lang="en-US" sz="984">
                <a:solidFill>
                  <a:srgbClr val="404040"/>
                </a:solidFill>
                <a:latin typeface="Cigars"/>
                <a:ea typeface="Cigars"/>
                <a:cs typeface="Cigars"/>
                <a:sym typeface="Cigars"/>
              </a:rPr>
              <a:t>4</a:t>
            </a:r>
          </a:p>
          <a:p>
            <a:pPr algn="r">
              <a:lnSpc>
                <a:spcPts val="1643"/>
              </a:lnSpc>
            </a:pPr>
            <a:r>
              <a:rPr lang="en-US" sz="984">
                <a:solidFill>
                  <a:srgbClr val="404040"/>
                </a:solidFill>
                <a:latin typeface="Cigars"/>
                <a:ea typeface="Cigars"/>
                <a:cs typeface="Cigars"/>
                <a:sym typeface="Cigars"/>
              </a:rPr>
              <a:t>5</a:t>
            </a:r>
          </a:p>
          <a:p>
            <a:pPr algn="r">
              <a:lnSpc>
                <a:spcPts val="1643"/>
              </a:lnSpc>
            </a:pPr>
            <a:r>
              <a:rPr lang="en-US" sz="984">
                <a:solidFill>
                  <a:srgbClr val="404040"/>
                </a:solidFill>
                <a:latin typeface="Cigars"/>
                <a:ea typeface="Cigars"/>
                <a:cs typeface="Cigars"/>
                <a:sym typeface="Cigars"/>
              </a:rPr>
              <a:t>6</a:t>
            </a:r>
          </a:p>
          <a:p>
            <a:pPr algn="r">
              <a:lnSpc>
                <a:spcPts val="1643"/>
              </a:lnSpc>
            </a:pPr>
            <a:r>
              <a:rPr lang="en-US" sz="984">
                <a:solidFill>
                  <a:srgbClr val="404040"/>
                </a:solidFill>
                <a:latin typeface="Cigars"/>
                <a:ea typeface="Cigars"/>
                <a:cs typeface="Cigars"/>
                <a:sym typeface="Cigars"/>
              </a:rPr>
              <a:t>7</a:t>
            </a:r>
          </a:p>
          <a:p>
            <a:pPr algn="r">
              <a:lnSpc>
                <a:spcPts val="1643"/>
              </a:lnSpc>
            </a:pPr>
            <a:r>
              <a:rPr lang="en-US" sz="984">
                <a:solidFill>
                  <a:srgbClr val="404040"/>
                </a:solidFill>
                <a:latin typeface="Cigars"/>
                <a:ea typeface="Cigars"/>
                <a:cs typeface="Cigars"/>
                <a:sym typeface="Cigars"/>
              </a:rPr>
              <a:t>8</a:t>
            </a:r>
          </a:p>
          <a:p>
            <a:pPr algn="r">
              <a:lnSpc>
                <a:spcPts val="1643"/>
              </a:lnSpc>
            </a:pPr>
            <a:r>
              <a:rPr lang="en-US" sz="984">
                <a:solidFill>
                  <a:srgbClr val="404040"/>
                </a:solidFill>
                <a:latin typeface="Cigars"/>
                <a:ea typeface="Cigars"/>
                <a:cs typeface="Cigars"/>
                <a:sym typeface="Cigars"/>
              </a:rPr>
              <a:t>9</a:t>
            </a:r>
          </a:p>
          <a:p>
            <a:pPr algn="r">
              <a:lnSpc>
                <a:spcPts val="1643"/>
              </a:lnSpc>
            </a:pPr>
            <a:r>
              <a:rPr lang="en-US" sz="984">
                <a:solidFill>
                  <a:srgbClr val="404040"/>
                </a:solidFill>
                <a:latin typeface="Cigars"/>
                <a:ea typeface="Cigars"/>
                <a:cs typeface="Cigars"/>
                <a:sym typeface="Cigars"/>
              </a:rPr>
              <a:t>10</a:t>
            </a:r>
          </a:p>
        </p:txBody>
      </p:sp>
      <p:sp>
        <p:nvSpPr>
          <p:cNvPr name="TextBox 21" id="21"/>
          <p:cNvSpPr txBox="true"/>
          <p:nvPr/>
        </p:nvSpPr>
        <p:spPr>
          <a:xfrm rot="0">
            <a:off x="2304752" y="6834636"/>
            <a:ext cx="47193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NIGHTS</a:t>
            </a:r>
          </a:p>
        </p:txBody>
      </p:sp>
      <p:sp>
        <p:nvSpPr>
          <p:cNvPr name="TextBox 22" id="22"/>
          <p:cNvSpPr txBox="true"/>
          <p:nvPr/>
        </p:nvSpPr>
        <p:spPr>
          <a:xfrm rot="0">
            <a:off x="3139910" y="6834636"/>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LOCATION</a:t>
            </a:r>
          </a:p>
        </p:txBody>
      </p:sp>
      <p:sp>
        <p:nvSpPr>
          <p:cNvPr name="TextBox 23" id="23"/>
          <p:cNvSpPr txBox="true"/>
          <p:nvPr/>
        </p:nvSpPr>
        <p:spPr>
          <a:xfrm rot="0">
            <a:off x="4557759" y="7172030"/>
            <a:ext cx="849154" cy="1400247"/>
          </a:xfrm>
          <a:prstGeom prst="rect">
            <a:avLst/>
          </a:prstGeom>
        </p:spPr>
        <p:txBody>
          <a:bodyPr anchor="t" rtlCol="false" tIns="0" lIns="0" bIns="0" rIns="0">
            <a:spAutoFit/>
          </a:bodyPr>
          <a:lstStyle/>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p:txBody>
      </p:sp>
      <p:sp>
        <p:nvSpPr>
          <p:cNvPr name="TextBox 24" id="24"/>
          <p:cNvSpPr txBox="true"/>
          <p:nvPr/>
        </p:nvSpPr>
        <p:spPr>
          <a:xfrm rot="0">
            <a:off x="4557759" y="6834636"/>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COUNTRY</a:t>
            </a:r>
          </a:p>
        </p:txBody>
      </p:sp>
      <p:sp>
        <p:nvSpPr>
          <p:cNvPr name="TextBox 25" id="25"/>
          <p:cNvSpPr txBox="true"/>
          <p:nvPr/>
        </p:nvSpPr>
        <p:spPr>
          <a:xfrm rot="0">
            <a:off x="2371317" y="8592944"/>
            <a:ext cx="198274" cy="216263"/>
          </a:xfrm>
          <a:prstGeom prst="rect">
            <a:avLst/>
          </a:prstGeom>
        </p:spPr>
        <p:txBody>
          <a:bodyPr anchor="t" rtlCol="false" tIns="0" lIns="0" bIns="0" rIns="0">
            <a:spAutoFit/>
          </a:bodyPr>
          <a:lstStyle/>
          <a:p>
            <a:pPr algn="just">
              <a:lnSpc>
                <a:spcPts val="1677"/>
              </a:lnSpc>
            </a:pPr>
            <a:r>
              <a:rPr lang="en-US" sz="1004">
                <a:solidFill>
                  <a:srgbClr val="404040"/>
                </a:solidFill>
                <a:latin typeface="Cigars"/>
                <a:ea typeface="Cigars"/>
                <a:cs typeface="Cigars"/>
                <a:sym typeface="Cigars"/>
              </a:rPr>
              <a:t>17</a:t>
            </a: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504290"/>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TextBox 5" id="5"/>
          <p:cNvSpPr txBox="true"/>
          <p:nvPr/>
        </p:nvSpPr>
        <p:spPr>
          <a:xfrm rot="0">
            <a:off x="489871" y="540055"/>
            <a:ext cx="5107690" cy="459106"/>
          </a:xfrm>
          <a:prstGeom prst="rect">
            <a:avLst/>
          </a:prstGeom>
        </p:spPr>
        <p:txBody>
          <a:bodyPr anchor="t" rtlCol="false" tIns="0" lIns="0" bIns="0" rIns="0">
            <a:spAutoFit/>
          </a:bodyPr>
          <a:lstStyle/>
          <a:p>
            <a:pPr algn="l" marL="0" indent="0" lvl="0">
              <a:lnSpc>
                <a:spcPts val="2783"/>
              </a:lnSpc>
              <a:spcBef>
                <a:spcPct val="0"/>
              </a:spcBef>
            </a:pPr>
            <a:r>
              <a:rPr lang="en-US" b="true" sz="3394">
                <a:solidFill>
                  <a:srgbClr val="FFFFFF"/>
                </a:solidFill>
                <a:latin typeface="HW Cigars Trial Semi-Bold"/>
                <a:ea typeface="HW Cigars Trial Semi-Bold"/>
                <a:cs typeface="HW Cigars Trial Semi-Bold"/>
                <a:sym typeface="HW Cigars Trial Semi-Bold"/>
              </a:rPr>
              <a:t>Flight &amp; Hotel Summary</a:t>
            </a:r>
          </a:p>
        </p:txBody>
      </p:sp>
      <p:grpSp>
        <p:nvGrpSpPr>
          <p:cNvPr name="Group 6" id="6"/>
          <p:cNvGrpSpPr/>
          <p:nvPr/>
        </p:nvGrpSpPr>
        <p:grpSpPr>
          <a:xfrm rot="0">
            <a:off x="489871" y="2777314"/>
            <a:ext cx="6747793" cy="148161"/>
            <a:chOff x="0" y="0"/>
            <a:chExt cx="2006526" cy="44057"/>
          </a:xfrm>
        </p:grpSpPr>
        <p:sp>
          <p:nvSpPr>
            <p:cNvPr name="Freeform 7" id="7"/>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8" id="8"/>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9" id="9"/>
          <p:cNvGrpSpPr/>
          <p:nvPr/>
        </p:nvGrpSpPr>
        <p:grpSpPr>
          <a:xfrm rot="0">
            <a:off x="489871" y="3154520"/>
            <a:ext cx="6747793" cy="148161"/>
            <a:chOff x="0" y="0"/>
            <a:chExt cx="2006526" cy="44057"/>
          </a:xfrm>
        </p:grpSpPr>
        <p:sp>
          <p:nvSpPr>
            <p:cNvPr name="Freeform 10" id="10"/>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11" id="11"/>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12" id="12"/>
          <p:cNvGrpSpPr/>
          <p:nvPr/>
        </p:nvGrpSpPr>
        <p:grpSpPr>
          <a:xfrm rot="0">
            <a:off x="489871" y="3531726"/>
            <a:ext cx="6747793" cy="148161"/>
            <a:chOff x="0" y="0"/>
            <a:chExt cx="2006526" cy="44057"/>
          </a:xfrm>
        </p:grpSpPr>
        <p:sp>
          <p:nvSpPr>
            <p:cNvPr name="Freeform 13" id="13"/>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14" id="14"/>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15" id="15"/>
          <p:cNvGrpSpPr/>
          <p:nvPr/>
        </p:nvGrpSpPr>
        <p:grpSpPr>
          <a:xfrm rot="0">
            <a:off x="489871" y="2400108"/>
            <a:ext cx="6747793" cy="148161"/>
            <a:chOff x="0" y="0"/>
            <a:chExt cx="2006526" cy="44057"/>
          </a:xfrm>
        </p:grpSpPr>
        <p:sp>
          <p:nvSpPr>
            <p:cNvPr name="Freeform 16" id="16"/>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17" id="17"/>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sp>
        <p:nvSpPr>
          <p:cNvPr name="TextBox 18" id="18"/>
          <p:cNvSpPr txBox="true"/>
          <p:nvPr/>
        </p:nvSpPr>
        <p:spPr>
          <a:xfrm rot="0">
            <a:off x="578161" y="2333433"/>
            <a:ext cx="471935" cy="1346453"/>
          </a:xfrm>
          <a:prstGeom prst="rect">
            <a:avLst/>
          </a:prstGeom>
        </p:spPr>
        <p:txBody>
          <a:bodyPr anchor="t" rtlCol="false" tIns="0" lIns="0" bIns="0" rIns="0">
            <a:spAutoFit/>
          </a:bodyPr>
          <a:lstStyle/>
          <a:p>
            <a:pPr algn="l">
              <a:lnSpc>
                <a:spcPts val="1503"/>
              </a:lnSpc>
            </a:pPr>
            <a:r>
              <a:rPr lang="en-US" sz="900">
                <a:solidFill>
                  <a:srgbClr val="404040"/>
                </a:solidFill>
                <a:latin typeface="Cigars"/>
                <a:ea typeface="Cigars"/>
                <a:cs typeface="Cigars"/>
                <a:sym typeface="Cigars"/>
              </a:rPr>
              <a:t>Jan 11</a:t>
            </a:r>
          </a:p>
          <a:p>
            <a:pPr algn="l">
              <a:lnSpc>
                <a:spcPts val="1503"/>
              </a:lnSpc>
            </a:pPr>
            <a:r>
              <a:rPr lang="en-US" sz="900">
                <a:solidFill>
                  <a:srgbClr val="404040"/>
                </a:solidFill>
                <a:latin typeface="Cigars"/>
                <a:ea typeface="Cigars"/>
                <a:cs typeface="Cigars"/>
                <a:sym typeface="Cigars"/>
              </a:rPr>
              <a:t>Jan 12</a:t>
            </a:r>
          </a:p>
          <a:p>
            <a:pPr algn="l">
              <a:lnSpc>
                <a:spcPts val="1503"/>
              </a:lnSpc>
            </a:pPr>
            <a:r>
              <a:rPr lang="en-US" sz="900">
                <a:solidFill>
                  <a:srgbClr val="404040"/>
                </a:solidFill>
                <a:latin typeface="Cigars"/>
                <a:ea typeface="Cigars"/>
                <a:cs typeface="Cigars"/>
                <a:sym typeface="Cigars"/>
              </a:rPr>
              <a:t>Jan 13</a:t>
            </a:r>
          </a:p>
          <a:p>
            <a:pPr algn="l">
              <a:lnSpc>
                <a:spcPts val="1503"/>
              </a:lnSpc>
            </a:pPr>
            <a:r>
              <a:rPr lang="en-US" sz="900">
                <a:solidFill>
                  <a:srgbClr val="404040"/>
                </a:solidFill>
                <a:latin typeface="Cigars"/>
                <a:ea typeface="Cigars"/>
                <a:cs typeface="Cigars"/>
                <a:sym typeface="Cigars"/>
              </a:rPr>
              <a:t>Jan 14</a:t>
            </a:r>
          </a:p>
          <a:p>
            <a:pPr algn="l">
              <a:lnSpc>
                <a:spcPts val="1503"/>
              </a:lnSpc>
            </a:pPr>
            <a:r>
              <a:rPr lang="en-US" sz="900">
                <a:solidFill>
                  <a:srgbClr val="404040"/>
                </a:solidFill>
                <a:latin typeface="Cigars"/>
                <a:ea typeface="Cigars"/>
                <a:cs typeface="Cigars"/>
                <a:sym typeface="Cigars"/>
              </a:rPr>
              <a:t>Jan 15</a:t>
            </a:r>
          </a:p>
          <a:p>
            <a:pPr algn="l">
              <a:lnSpc>
                <a:spcPts val="1503"/>
              </a:lnSpc>
            </a:pPr>
            <a:r>
              <a:rPr lang="en-US" sz="900">
                <a:solidFill>
                  <a:srgbClr val="404040"/>
                </a:solidFill>
                <a:latin typeface="Cigars"/>
                <a:ea typeface="Cigars"/>
                <a:cs typeface="Cigars"/>
                <a:sym typeface="Cigars"/>
              </a:rPr>
              <a:t>Jan 16</a:t>
            </a:r>
          </a:p>
          <a:p>
            <a:pPr algn="l">
              <a:lnSpc>
                <a:spcPts val="1503"/>
              </a:lnSpc>
            </a:pPr>
            <a:r>
              <a:rPr lang="en-US" sz="900">
                <a:solidFill>
                  <a:srgbClr val="404040"/>
                </a:solidFill>
                <a:latin typeface="Cigars"/>
                <a:ea typeface="Cigars"/>
                <a:cs typeface="Cigars"/>
                <a:sym typeface="Cigars"/>
              </a:rPr>
              <a:t>Jan 17</a:t>
            </a:r>
          </a:p>
        </p:txBody>
      </p:sp>
      <p:sp>
        <p:nvSpPr>
          <p:cNvPr name="TextBox 19" id="19"/>
          <p:cNvSpPr txBox="true"/>
          <p:nvPr/>
        </p:nvSpPr>
        <p:spPr>
          <a:xfrm rot="0">
            <a:off x="578161" y="2106734"/>
            <a:ext cx="47193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Date</a:t>
            </a:r>
          </a:p>
        </p:txBody>
      </p:sp>
      <p:sp>
        <p:nvSpPr>
          <p:cNvPr name="TextBox 20" id="20"/>
          <p:cNvSpPr txBox="true"/>
          <p:nvPr/>
        </p:nvSpPr>
        <p:spPr>
          <a:xfrm rot="0">
            <a:off x="1107246" y="2333433"/>
            <a:ext cx="898857"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p:txBody>
      </p:sp>
      <p:sp>
        <p:nvSpPr>
          <p:cNvPr name="TextBox 21" id="21"/>
          <p:cNvSpPr txBox="true"/>
          <p:nvPr/>
        </p:nvSpPr>
        <p:spPr>
          <a:xfrm rot="0">
            <a:off x="1107246"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Airline</a:t>
            </a:r>
          </a:p>
        </p:txBody>
      </p:sp>
      <p:sp>
        <p:nvSpPr>
          <p:cNvPr name="TextBox 22" id="22"/>
          <p:cNvSpPr txBox="true"/>
          <p:nvPr/>
        </p:nvSpPr>
        <p:spPr>
          <a:xfrm rot="0">
            <a:off x="2115107" y="2106734"/>
            <a:ext cx="29857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No.</a:t>
            </a:r>
          </a:p>
        </p:txBody>
      </p:sp>
      <p:sp>
        <p:nvSpPr>
          <p:cNvPr name="TextBox 23" id="23"/>
          <p:cNvSpPr txBox="true"/>
          <p:nvPr/>
        </p:nvSpPr>
        <p:spPr>
          <a:xfrm rot="0">
            <a:off x="2115107" y="2333433"/>
            <a:ext cx="404009"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19278</a:t>
            </a:r>
          </a:p>
          <a:p>
            <a:pPr algn="just">
              <a:lnSpc>
                <a:spcPts val="1503"/>
              </a:lnSpc>
            </a:pPr>
            <a:r>
              <a:rPr lang="en-US" sz="900">
                <a:solidFill>
                  <a:srgbClr val="404040"/>
                </a:solidFill>
                <a:latin typeface="Cigars"/>
                <a:ea typeface="Cigars"/>
                <a:cs typeface="Cigars"/>
                <a:sym typeface="Cigars"/>
              </a:rPr>
              <a:t>19279</a:t>
            </a:r>
          </a:p>
          <a:p>
            <a:pPr algn="just">
              <a:lnSpc>
                <a:spcPts val="1503"/>
              </a:lnSpc>
            </a:pPr>
            <a:r>
              <a:rPr lang="en-US" sz="900">
                <a:solidFill>
                  <a:srgbClr val="404040"/>
                </a:solidFill>
                <a:latin typeface="Cigars"/>
                <a:ea typeface="Cigars"/>
                <a:cs typeface="Cigars"/>
                <a:sym typeface="Cigars"/>
              </a:rPr>
              <a:t>19280</a:t>
            </a:r>
          </a:p>
          <a:p>
            <a:pPr algn="just">
              <a:lnSpc>
                <a:spcPts val="1503"/>
              </a:lnSpc>
            </a:pPr>
            <a:r>
              <a:rPr lang="en-US" sz="900">
                <a:solidFill>
                  <a:srgbClr val="404040"/>
                </a:solidFill>
                <a:latin typeface="Cigars"/>
                <a:ea typeface="Cigars"/>
                <a:cs typeface="Cigars"/>
                <a:sym typeface="Cigars"/>
              </a:rPr>
              <a:t>19281</a:t>
            </a:r>
          </a:p>
          <a:p>
            <a:pPr algn="just">
              <a:lnSpc>
                <a:spcPts val="1503"/>
              </a:lnSpc>
            </a:pPr>
            <a:r>
              <a:rPr lang="en-US" sz="900">
                <a:solidFill>
                  <a:srgbClr val="404040"/>
                </a:solidFill>
                <a:latin typeface="Cigars"/>
                <a:ea typeface="Cigars"/>
                <a:cs typeface="Cigars"/>
                <a:sym typeface="Cigars"/>
              </a:rPr>
              <a:t>19282</a:t>
            </a:r>
          </a:p>
          <a:p>
            <a:pPr algn="just">
              <a:lnSpc>
                <a:spcPts val="1503"/>
              </a:lnSpc>
            </a:pPr>
            <a:r>
              <a:rPr lang="en-US" sz="900">
                <a:solidFill>
                  <a:srgbClr val="404040"/>
                </a:solidFill>
                <a:latin typeface="Cigars"/>
                <a:ea typeface="Cigars"/>
                <a:cs typeface="Cigars"/>
                <a:sym typeface="Cigars"/>
              </a:rPr>
              <a:t>19283</a:t>
            </a:r>
          </a:p>
          <a:p>
            <a:pPr algn="just">
              <a:lnSpc>
                <a:spcPts val="1503"/>
              </a:lnSpc>
            </a:pPr>
            <a:r>
              <a:rPr lang="en-US" sz="900">
                <a:solidFill>
                  <a:srgbClr val="404040"/>
                </a:solidFill>
                <a:latin typeface="Cigars"/>
                <a:ea typeface="Cigars"/>
                <a:cs typeface="Cigars"/>
                <a:sym typeface="Cigars"/>
              </a:rPr>
              <a:t>19284</a:t>
            </a:r>
          </a:p>
        </p:txBody>
      </p:sp>
      <p:sp>
        <p:nvSpPr>
          <p:cNvPr name="TextBox 24" id="24"/>
          <p:cNvSpPr txBox="true"/>
          <p:nvPr/>
        </p:nvSpPr>
        <p:spPr>
          <a:xfrm rot="0">
            <a:off x="2680231" y="2333433"/>
            <a:ext cx="887373"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p:txBody>
      </p:sp>
      <p:sp>
        <p:nvSpPr>
          <p:cNvPr name="TextBox 25" id="25"/>
          <p:cNvSpPr txBox="true"/>
          <p:nvPr/>
        </p:nvSpPr>
        <p:spPr>
          <a:xfrm rot="0">
            <a:off x="2680231"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From</a:t>
            </a:r>
          </a:p>
        </p:txBody>
      </p:sp>
      <p:sp>
        <p:nvSpPr>
          <p:cNvPr name="TextBox 26" id="26"/>
          <p:cNvSpPr txBox="true"/>
          <p:nvPr/>
        </p:nvSpPr>
        <p:spPr>
          <a:xfrm rot="0">
            <a:off x="3672379" y="2333433"/>
            <a:ext cx="726574"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p:txBody>
      </p:sp>
      <p:sp>
        <p:nvSpPr>
          <p:cNvPr name="TextBox 27" id="27"/>
          <p:cNvSpPr txBox="true"/>
          <p:nvPr/>
        </p:nvSpPr>
        <p:spPr>
          <a:xfrm rot="0">
            <a:off x="3672379"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To</a:t>
            </a:r>
          </a:p>
        </p:txBody>
      </p:sp>
      <p:sp>
        <p:nvSpPr>
          <p:cNvPr name="TextBox 28" id="28"/>
          <p:cNvSpPr txBox="true"/>
          <p:nvPr/>
        </p:nvSpPr>
        <p:spPr>
          <a:xfrm rot="0">
            <a:off x="4503729" y="2333433"/>
            <a:ext cx="726574"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p:txBody>
      </p:sp>
      <p:sp>
        <p:nvSpPr>
          <p:cNvPr name="TextBox 29" id="29"/>
          <p:cNvSpPr txBox="true"/>
          <p:nvPr/>
        </p:nvSpPr>
        <p:spPr>
          <a:xfrm rot="0">
            <a:off x="4503729"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Class/Fare</a:t>
            </a:r>
          </a:p>
        </p:txBody>
      </p:sp>
      <p:sp>
        <p:nvSpPr>
          <p:cNvPr name="TextBox 30" id="30"/>
          <p:cNvSpPr txBox="true"/>
          <p:nvPr/>
        </p:nvSpPr>
        <p:spPr>
          <a:xfrm rot="0">
            <a:off x="5287453" y="2333433"/>
            <a:ext cx="396046"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p:txBody>
      </p:sp>
      <p:sp>
        <p:nvSpPr>
          <p:cNvPr name="TextBox 31" id="31"/>
          <p:cNvSpPr txBox="true"/>
          <p:nvPr/>
        </p:nvSpPr>
        <p:spPr>
          <a:xfrm rot="0">
            <a:off x="5287453" y="2106734"/>
            <a:ext cx="488657"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Departure</a:t>
            </a:r>
          </a:p>
        </p:txBody>
      </p:sp>
      <p:sp>
        <p:nvSpPr>
          <p:cNvPr name="TextBox 32" id="32"/>
          <p:cNvSpPr txBox="true"/>
          <p:nvPr/>
        </p:nvSpPr>
        <p:spPr>
          <a:xfrm rot="0">
            <a:off x="5947276" y="2333433"/>
            <a:ext cx="396046"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p:txBody>
      </p:sp>
      <p:sp>
        <p:nvSpPr>
          <p:cNvPr name="TextBox 33" id="33"/>
          <p:cNvSpPr txBox="true"/>
          <p:nvPr/>
        </p:nvSpPr>
        <p:spPr>
          <a:xfrm rot="0">
            <a:off x="5947276" y="2106734"/>
            <a:ext cx="470950"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Arrival</a:t>
            </a:r>
          </a:p>
        </p:txBody>
      </p:sp>
      <p:sp>
        <p:nvSpPr>
          <p:cNvPr name="TextBox 34" id="34"/>
          <p:cNvSpPr txBox="true"/>
          <p:nvPr/>
        </p:nvSpPr>
        <p:spPr>
          <a:xfrm rot="0">
            <a:off x="6523001" y="2333433"/>
            <a:ext cx="649845"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p:txBody>
      </p:sp>
      <p:sp>
        <p:nvSpPr>
          <p:cNvPr name="TextBox 35" id="35"/>
          <p:cNvSpPr txBox="true"/>
          <p:nvPr/>
        </p:nvSpPr>
        <p:spPr>
          <a:xfrm rot="0">
            <a:off x="6523001" y="2106734"/>
            <a:ext cx="488657"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Duration</a:t>
            </a:r>
          </a:p>
        </p:txBody>
      </p:sp>
      <p:grpSp>
        <p:nvGrpSpPr>
          <p:cNvPr name="Group 36" id="36"/>
          <p:cNvGrpSpPr/>
          <p:nvPr/>
        </p:nvGrpSpPr>
        <p:grpSpPr>
          <a:xfrm rot="0">
            <a:off x="489871" y="5769741"/>
            <a:ext cx="6747793" cy="148161"/>
            <a:chOff x="0" y="0"/>
            <a:chExt cx="2006526" cy="44057"/>
          </a:xfrm>
        </p:grpSpPr>
        <p:sp>
          <p:nvSpPr>
            <p:cNvPr name="Freeform 37" id="37"/>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38" id="38"/>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39" id="39"/>
          <p:cNvGrpSpPr/>
          <p:nvPr/>
        </p:nvGrpSpPr>
        <p:grpSpPr>
          <a:xfrm rot="0">
            <a:off x="489871" y="6146947"/>
            <a:ext cx="6747793" cy="148161"/>
            <a:chOff x="0" y="0"/>
            <a:chExt cx="2006526" cy="44057"/>
          </a:xfrm>
        </p:grpSpPr>
        <p:sp>
          <p:nvSpPr>
            <p:cNvPr name="Freeform 40" id="40"/>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41" id="41"/>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42" id="42"/>
          <p:cNvGrpSpPr/>
          <p:nvPr/>
        </p:nvGrpSpPr>
        <p:grpSpPr>
          <a:xfrm rot="0">
            <a:off x="489871" y="6524153"/>
            <a:ext cx="6747793" cy="148161"/>
            <a:chOff x="0" y="0"/>
            <a:chExt cx="2006526" cy="44057"/>
          </a:xfrm>
        </p:grpSpPr>
        <p:sp>
          <p:nvSpPr>
            <p:cNvPr name="Freeform 43" id="43"/>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44" id="44"/>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45" id="45"/>
          <p:cNvGrpSpPr/>
          <p:nvPr/>
        </p:nvGrpSpPr>
        <p:grpSpPr>
          <a:xfrm rot="0">
            <a:off x="489871" y="5392535"/>
            <a:ext cx="6747793" cy="148161"/>
            <a:chOff x="0" y="0"/>
            <a:chExt cx="2006526" cy="44057"/>
          </a:xfrm>
        </p:grpSpPr>
        <p:sp>
          <p:nvSpPr>
            <p:cNvPr name="Freeform 46" id="46"/>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47" id="47"/>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sp>
        <p:nvSpPr>
          <p:cNvPr name="TextBox 48" id="48"/>
          <p:cNvSpPr txBox="true"/>
          <p:nvPr/>
        </p:nvSpPr>
        <p:spPr>
          <a:xfrm rot="0">
            <a:off x="578161" y="5325860"/>
            <a:ext cx="471935" cy="1346453"/>
          </a:xfrm>
          <a:prstGeom prst="rect">
            <a:avLst/>
          </a:prstGeom>
        </p:spPr>
        <p:txBody>
          <a:bodyPr anchor="t" rtlCol="false" tIns="0" lIns="0" bIns="0" rIns="0">
            <a:spAutoFit/>
          </a:bodyPr>
          <a:lstStyle/>
          <a:p>
            <a:pPr algn="l">
              <a:lnSpc>
                <a:spcPts val="1503"/>
              </a:lnSpc>
            </a:pPr>
            <a:r>
              <a:rPr lang="en-US" sz="900">
                <a:solidFill>
                  <a:srgbClr val="404040"/>
                </a:solidFill>
                <a:latin typeface="Cigars"/>
                <a:ea typeface="Cigars"/>
                <a:cs typeface="Cigars"/>
                <a:sym typeface="Cigars"/>
              </a:rPr>
              <a:t>Jan 11</a:t>
            </a:r>
          </a:p>
          <a:p>
            <a:pPr algn="l">
              <a:lnSpc>
                <a:spcPts val="1503"/>
              </a:lnSpc>
            </a:pPr>
            <a:r>
              <a:rPr lang="en-US" sz="900">
                <a:solidFill>
                  <a:srgbClr val="404040"/>
                </a:solidFill>
                <a:latin typeface="Cigars"/>
                <a:ea typeface="Cigars"/>
                <a:cs typeface="Cigars"/>
                <a:sym typeface="Cigars"/>
              </a:rPr>
              <a:t>Jan 13</a:t>
            </a:r>
          </a:p>
          <a:p>
            <a:pPr algn="l">
              <a:lnSpc>
                <a:spcPts val="1503"/>
              </a:lnSpc>
            </a:pPr>
            <a:r>
              <a:rPr lang="en-US" sz="900">
                <a:solidFill>
                  <a:srgbClr val="404040"/>
                </a:solidFill>
                <a:latin typeface="Cigars"/>
                <a:ea typeface="Cigars"/>
                <a:cs typeface="Cigars"/>
                <a:sym typeface="Cigars"/>
              </a:rPr>
              <a:t>Jan 15</a:t>
            </a:r>
          </a:p>
          <a:p>
            <a:pPr algn="l">
              <a:lnSpc>
                <a:spcPts val="1503"/>
              </a:lnSpc>
            </a:pPr>
            <a:r>
              <a:rPr lang="en-US" sz="900">
                <a:solidFill>
                  <a:srgbClr val="404040"/>
                </a:solidFill>
                <a:latin typeface="Cigars"/>
                <a:ea typeface="Cigars"/>
                <a:cs typeface="Cigars"/>
                <a:sym typeface="Cigars"/>
              </a:rPr>
              <a:t>Jan 17</a:t>
            </a:r>
          </a:p>
          <a:p>
            <a:pPr algn="l">
              <a:lnSpc>
                <a:spcPts val="1503"/>
              </a:lnSpc>
            </a:pPr>
            <a:r>
              <a:rPr lang="en-US" sz="900">
                <a:solidFill>
                  <a:srgbClr val="404040"/>
                </a:solidFill>
                <a:latin typeface="Cigars"/>
                <a:ea typeface="Cigars"/>
                <a:cs typeface="Cigars"/>
                <a:sym typeface="Cigars"/>
              </a:rPr>
              <a:t>Jan 19</a:t>
            </a:r>
          </a:p>
          <a:p>
            <a:pPr algn="l">
              <a:lnSpc>
                <a:spcPts val="1503"/>
              </a:lnSpc>
            </a:pPr>
            <a:r>
              <a:rPr lang="en-US" sz="900">
                <a:solidFill>
                  <a:srgbClr val="404040"/>
                </a:solidFill>
                <a:latin typeface="Cigars"/>
                <a:ea typeface="Cigars"/>
                <a:cs typeface="Cigars"/>
                <a:sym typeface="Cigars"/>
              </a:rPr>
              <a:t>Jan 21</a:t>
            </a:r>
          </a:p>
          <a:p>
            <a:pPr algn="l">
              <a:lnSpc>
                <a:spcPts val="1503"/>
              </a:lnSpc>
            </a:pPr>
            <a:r>
              <a:rPr lang="en-US" sz="900">
                <a:solidFill>
                  <a:srgbClr val="404040"/>
                </a:solidFill>
                <a:latin typeface="Cigars"/>
                <a:ea typeface="Cigars"/>
                <a:cs typeface="Cigars"/>
                <a:sym typeface="Cigars"/>
              </a:rPr>
              <a:t>Jan 23</a:t>
            </a:r>
          </a:p>
        </p:txBody>
      </p:sp>
      <p:sp>
        <p:nvSpPr>
          <p:cNvPr name="TextBox 49" id="49"/>
          <p:cNvSpPr txBox="true"/>
          <p:nvPr/>
        </p:nvSpPr>
        <p:spPr>
          <a:xfrm rot="0">
            <a:off x="578161" y="5099161"/>
            <a:ext cx="47193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From</a:t>
            </a:r>
          </a:p>
        </p:txBody>
      </p:sp>
      <p:sp>
        <p:nvSpPr>
          <p:cNvPr name="TextBox 50" id="50"/>
          <p:cNvSpPr txBox="true"/>
          <p:nvPr/>
        </p:nvSpPr>
        <p:spPr>
          <a:xfrm rot="0">
            <a:off x="1295135" y="5099161"/>
            <a:ext cx="44038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To</a:t>
            </a:r>
          </a:p>
        </p:txBody>
      </p:sp>
      <p:sp>
        <p:nvSpPr>
          <p:cNvPr name="TextBox 51" id="51"/>
          <p:cNvSpPr txBox="true"/>
          <p:nvPr/>
        </p:nvSpPr>
        <p:spPr>
          <a:xfrm rot="0">
            <a:off x="1942846" y="5108686"/>
            <a:ext cx="298573" cy="175856"/>
          </a:xfrm>
          <a:prstGeom prst="rect">
            <a:avLst/>
          </a:prstGeom>
        </p:spPr>
        <p:txBody>
          <a:bodyPr anchor="t" rtlCol="false" tIns="0" lIns="0" bIns="0" rIns="0">
            <a:spAutoFit/>
          </a:bodyPr>
          <a:lstStyle/>
          <a:p>
            <a:pPr algn="just">
              <a:lnSpc>
                <a:spcPts val="1494"/>
              </a:lnSpc>
            </a:pPr>
            <a:r>
              <a:rPr lang="en-US" sz="774">
                <a:solidFill>
                  <a:srgbClr val="404040"/>
                </a:solidFill>
                <a:latin typeface="Cigars"/>
                <a:ea typeface="Cigars"/>
                <a:cs typeface="Cigars"/>
                <a:sym typeface="Cigars"/>
              </a:rPr>
              <a:t>Nights</a:t>
            </a:r>
          </a:p>
        </p:txBody>
      </p:sp>
      <p:sp>
        <p:nvSpPr>
          <p:cNvPr name="TextBox 52" id="52"/>
          <p:cNvSpPr txBox="true"/>
          <p:nvPr/>
        </p:nvSpPr>
        <p:spPr>
          <a:xfrm rot="0">
            <a:off x="1942846" y="5325860"/>
            <a:ext cx="172261"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p:txBody>
      </p:sp>
      <p:sp>
        <p:nvSpPr>
          <p:cNvPr name="TextBox 53" id="53"/>
          <p:cNvSpPr txBox="true"/>
          <p:nvPr/>
        </p:nvSpPr>
        <p:spPr>
          <a:xfrm rot="0">
            <a:off x="2489070" y="5325860"/>
            <a:ext cx="887373"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p:txBody>
      </p:sp>
      <p:sp>
        <p:nvSpPr>
          <p:cNvPr name="TextBox 54" id="54"/>
          <p:cNvSpPr txBox="true"/>
          <p:nvPr/>
        </p:nvSpPr>
        <p:spPr>
          <a:xfrm rot="0">
            <a:off x="2489070" y="5099161"/>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Location</a:t>
            </a:r>
          </a:p>
        </p:txBody>
      </p:sp>
      <p:sp>
        <p:nvSpPr>
          <p:cNvPr name="TextBox 55" id="55"/>
          <p:cNvSpPr txBox="true"/>
          <p:nvPr/>
        </p:nvSpPr>
        <p:spPr>
          <a:xfrm rot="0">
            <a:off x="3672379" y="5325860"/>
            <a:ext cx="726574"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p:txBody>
      </p:sp>
      <p:sp>
        <p:nvSpPr>
          <p:cNvPr name="TextBox 56" id="56"/>
          <p:cNvSpPr txBox="true"/>
          <p:nvPr/>
        </p:nvSpPr>
        <p:spPr>
          <a:xfrm rot="0">
            <a:off x="3672379" y="5099161"/>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Hotel</a:t>
            </a:r>
          </a:p>
        </p:txBody>
      </p:sp>
      <p:sp>
        <p:nvSpPr>
          <p:cNvPr name="TextBox 57" id="57"/>
          <p:cNvSpPr txBox="true"/>
          <p:nvPr/>
        </p:nvSpPr>
        <p:spPr>
          <a:xfrm rot="0">
            <a:off x="4770429" y="5099161"/>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Room</a:t>
            </a:r>
          </a:p>
        </p:txBody>
      </p:sp>
      <p:sp>
        <p:nvSpPr>
          <p:cNvPr name="TextBox 58" id="58"/>
          <p:cNvSpPr txBox="true"/>
          <p:nvPr/>
        </p:nvSpPr>
        <p:spPr>
          <a:xfrm rot="0">
            <a:off x="4770429" y="5325860"/>
            <a:ext cx="1825065"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3x Deluxe Room / </a:t>
            </a:r>
            <a:r>
              <a:rPr lang="en-US" sz="900">
                <a:solidFill>
                  <a:srgbClr val="404040"/>
                </a:solidFill>
                <a:latin typeface="Cigars"/>
                <a:ea typeface="Cigars"/>
                <a:cs typeface="Cigars"/>
                <a:sym typeface="Cigars"/>
              </a:rPr>
              <a:t>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p:txBody>
      </p:sp>
      <p:sp>
        <p:nvSpPr>
          <p:cNvPr name="TextBox 59" id="59"/>
          <p:cNvSpPr txBox="true"/>
          <p:nvPr/>
        </p:nvSpPr>
        <p:spPr>
          <a:xfrm rot="0">
            <a:off x="489871" y="1670389"/>
            <a:ext cx="5107690" cy="342142"/>
          </a:xfrm>
          <a:prstGeom prst="rect">
            <a:avLst/>
          </a:prstGeom>
        </p:spPr>
        <p:txBody>
          <a:bodyPr anchor="t" rtlCol="false" tIns="0" lIns="0" bIns="0" rIns="0">
            <a:spAutoFit/>
          </a:bodyPr>
          <a:lstStyle/>
          <a:p>
            <a:pPr algn="l" marL="0" indent="0" lvl="0">
              <a:lnSpc>
                <a:spcPts val="2091"/>
              </a:lnSpc>
              <a:spcBef>
                <a:spcPct val="0"/>
              </a:spcBef>
            </a:pPr>
            <a:r>
              <a:rPr lang="en-US" sz="2550">
                <a:solidFill>
                  <a:srgbClr val="404040"/>
                </a:solidFill>
                <a:latin typeface="Cigars"/>
                <a:ea typeface="Cigars"/>
                <a:cs typeface="Cigars"/>
                <a:sym typeface="Cigars"/>
              </a:rPr>
              <a:t>Flight</a:t>
            </a:r>
          </a:p>
        </p:txBody>
      </p:sp>
      <p:sp>
        <p:nvSpPr>
          <p:cNvPr name="TextBox 60" id="60"/>
          <p:cNvSpPr txBox="true"/>
          <p:nvPr/>
        </p:nvSpPr>
        <p:spPr>
          <a:xfrm rot="0">
            <a:off x="489871" y="4687058"/>
            <a:ext cx="887007" cy="342142"/>
          </a:xfrm>
          <a:prstGeom prst="rect">
            <a:avLst/>
          </a:prstGeom>
        </p:spPr>
        <p:txBody>
          <a:bodyPr anchor="t" rtlCol="false" tIns="0" lIns="0" bIns="0" rIns="0">
            <a:spAutoFit/>
          </a:bodyPr>
          <a:lstStyle/>
          <a:p>
            <a:pPr algn="l" marL="0" indent="0" lvl="0">
              <a:lnSpc>
                <a:spcPts val="2091"/>
              </a:lnSpc>
              <a:spcBef>
                <a:spcPct val="0"/>
              </a:spcBef>
            </a:pPr>
            <a:r>
              <a:rPr lang="en-US" sz="2550">
                <a:solidFill>
                  <a:srgbClr val="404040"/>
                </a:solidFill>
                <a:latin typeface="Cigars"/>
                <a:ea typeface="Cigars"/>
                <a:cs typeface="Cigars"/>
                <a:sym typeface="Cigars"/>
              </a:rPr>
              <a:t>Hotel</a:t>
            </a:r>
          </a:p>
        </p:txBody>
      </p:sp>
      <p:sp>
        <p:nvSpPr>
          <p:cNvPr name="TextBox 61" id="61"/>
          <p:cNvSpPr txBox="true"/>
          <p:nvPr/>
        </p:nvSpPr>
        <p:spPr>
          <a:xfrm rot="0">
            <a:off x="1295135" y="5325860"/>
            <a:ext cx="471935" cy="1346453"/>
          </a:xfrm>
          <a:prstGeom prst="rect">
            <a:avLst/>
          </a:prstGeom>
        </p:spPr>
        <p:txBody>
          <a:bodyPr anchor="t" rtlCol="false" tIns="0" lIns="0" bIns="0" rIns="0">
            <a:spAutoFit/>
          </a:bodyPr>
          <a:lstStyle/>
          <a:p>
            <a:pPr algn="l">
              <a:lnSpc>
                <a:spcPts val="1503"/>
              </a:lnSpc>
            </a:pPr>
            <a:r>
              <a:rPr lang="en-US" sz="900">
                <a:solidFill>
                  <a:srgbClr val="404040"/>
                </a:solidFill>
                <a:latin typeface="Cigars"/>
                <a:ea typeface="Cigars"/>
                <a:cs typeface="Cigars"/>
                <a:sym typeface="Cigars"/>
              </a:rPr>
              <a:t>Jan 12</a:t>
            </a:r>
          </a:p>
          <a:p>
            <a:pPr algn="l">
              <a:lnSpc>
                <a:spcPts val="1503"/>
              </a:lnSpc>
            </a:pPr>
            <a:r>
              <a:rPr lang="en-US" sz="900">
                <a:solidFill>
                  <a:srgbClr val="404040"/>
                </a:solidFill>
                <a:latin typeface="Cigars"/>
                <a:ea typeface="Cigars"/>
                <a:cs typeface="Cigars"/>
                <a:sym typeface="Cigars"/>
              </a:rPr>
              <a:t>Jan 14</a:t>
            </a:r>
          </a:p>
          <a:p>
            <a:pPr algn="l">
              <a:lnSpc>
                <a:spcPts val="1503"/>
              </a:lnSpc>
            </a:pPr>
            <a:r>
              <a:rPr lang="en-US" sz="900">
                <a:solidFill>
                  <a:srgbClr val="404040"/>
                </a:solidFill>
                <a:latin typeface="Cigars"/>
                <a:ea typeface="Cigars"/>
                <a:cs typeface="Cigars"/>
                <a:sym typeface="Cigars"/>
              </a:rPr>
              <a:t>Jan 16</a:t>
            </a:r>
          </a:p>
          <a:p>
            <a:pPr algn="l">
              <a:lnSpc>
                <a:spcPts val="1503"/>
              </a:lnSpc>
            </a:pPr>
            <a:r>
              <a:rPr lang="en-US" sz="900">
                <a:solidFill>
                  <a:srgbClr val="404040"/>
                </a:solidFill>
                <a:latin typeface="Cigars"/>
                <a:ea typeface="Cigars"/>
                <a:cs typeface="Cigars"/>
                <a:sym typeface="Cigars"/>
              </a:rPr>
              <a:t>Jan 18</a:t>
            </a:r>
          </a:p>
          <a:p>
            <a:pPr algn="l">
              <a:lnSpc>
                <a:spcPts val="1503"/>
              </a:lnSpc>
            </a:pPr>
            <a:r>
              <a:rPr lang="en-US" sz="900">
                <a:solidFill>
                  <a:srgbClr val="404040"/>
                </a:solidFill>
                <a:latin typeface="Cigars"/>
                <a:ea typeface="Cigars"/>
                <a:cs typeface="Cigars"/>
                <a:sym typeface="Cigars"/>
              </a:rPr>
              <a:t>Jan 20</a:t>
            </a:r>
          </a:p>
          <a:p>
            <a:pPr algn="l">
              <a:lnSpc>
                <a:spcPts val="1503"/>
              </a:lnSpc>
            </a:pPr>
            <a:r>
              <a:rPr lang="en-US" sz="900">
                <a:solidFill>
                  <a:srgbClr val="404040"/>
                </a:solidFill>
                <a:latin typeface="Cigars"/>
                <a:ea typeface="Cigars"/>
                <a:cs typeface="Cigars"/>
                <a:sym typeface="Cigars"/>
              </a:rPr>
              <a:t>Jan 22</a:t>
            </a:r>
          </a:p>
          <a:p>
            <a:pPr algn="l">
              <a:lnSpc>
                <a:spcPts val="1503"/>
              </a:lnSpc>
            </a:pPr>
            <a:r>
              <a:rPr lang="en-US" sz="900">
                <a:solidFill>
                  <a:srgbClr val="404040"/>
                </a:solidFill>
                <a:latin typeface="Cigars"/>
                <a:ea typeface="Cigars"/>
                <a:cs typeface="Cigars"/>
                <a:sym typeface="Cigars"/>
              </a:rPr>
              <a:t>Jan 24</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sp>
        <p:nvSpPr>
          <p:cNvPr name="Freeform 7" id="7"/>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0">
            <a:off x="1658674" y="1455886"/>
            <a:ext cx="81334" cy="8133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11" id="11"/>
          <p:cNvGrpSpPr/>
          <p:nvPr/>
        </p:nvGrpSpPr>
        <p:grpSpPr>
          <a:xfrm rot="0">
            <a:off x="1653870" y="2837855"/>
            <a:ext cx="81334" cy="8133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AutoShape 14" id="14"/>
          <p:cNvSpPr/>
          <p:nvPr/>
        </p:nvSpPr>
        <p:spPr>
          <a:xfrm>
            <a:off x="2182775" y="3911999"/>
            <a:ext cx="4614895" cy="0"/>
          </a:xfrm>
          <a:prstGeom prst="line">
            <a:avLst/>
          </a:prstGeom>
          <a:ln cap="flat" w="9525">
            <a:solidFill>
              <a:srgbClr val="404040"/>
            </a:solidFill>
            <a:prstDash val="sysDash"/>
            <a:headEnd type="none" len="sm" w="sm"/>
            <a:tailEnd type="none" len="sm" w="sm"/>
          </a:ln>
        </p:spPr>
      </p:sp>
      <p:sp>
        <p:nvSpPr>
          <p:cNvPr name="AutoShape 15" id="15"/>
          <p:cNvSpPr/>
          <p:nvPr/>
        </p:nvSpPr>
        <p:spPr>
          <a:xfrm>
            <a:off x="2187578" y="4948557"/>
            <a:ext cx="4614895" cy="0"/>
          </a:xfrm>
          <a:prstGeom prst="line">
            <a:avLst/>
          </a:prstGeom>
          <a:ln cap="flat" w="9525">
            <a:solidFill>
              <a:srgbClr val="404040"/>
            </a:solidFill>
            <a:prstDash val="sysDash"/>
            <a:headEnd type="none" len="sm" w="sm"/>
            <a:tailEnd type="none" len="sm" w="sm"/>
          </a:ln>
        </p:spPr>
      </p:sp>
      <p:grpSp>
        <p:nvGrpSpPr>
          <p:cNvPr name="Group 16" id="16"/>
          <p:cNvGrpSpPr/>
          <p:nvPr/>
        </p:nvGrpSpPr>
        <p:grpSpPr>
          <a:xfrm rot="0">
            <a:off x="2187578" y="5982019"/>
            <a:ext cx="4610092" cy="3180635"/>
            <a:chOff x="0" y="0"/>
            <a:chExt cx="919218" cy="634195"/>
          </a:xfrm>
        </p:grpSpPr>
        <p:sp>
          <p:nvSpPr>
            <p:cNvPr name="Freeform 17" id="17"/>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4"/>
              <a:stretch>
                <a:fillRect l="-11327" t="0" r="-11326" b="0"/>
              </a:stretch>
            </a:blipFill>
          </p:spPr>
        </p:sp>
      </p:grpSp>
      <p:sp>
        <p:nvSpPr>
          <p:cNvPr name="TextBox 18" id="18"/>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19" id="19"/>
          <p:cNvSpPr txBox="true"/>
          <p:nvPr/>
        </p:nvSpPr>
        <p:spPr>
          <a:xfrm rot="0">
            <a:off x="1725112" y="210183"/>
            <a:ext cx="653797" cy="567057"/>
          </a:xfrm>
          <a:prstGeom prst="rect">
            <a:avLst/>
          </a:prstGeom>
        </p:spPr>
        <p:txBody>
          <a:bodyPr anchor="t" rtlCol="false" tIns="0" lIns="0" bIns="0" rIns="0">
            <a:spAutoFit/>
          </a:bodyPr>
          <a:lstStyle/>
          <a:p>
            <a:pPr algn="l" marL="0" indent="0" lvl="0">
              <a:lnSpc>
                <a:spcPts val="3485"/>
              </a:lnSpc>
              <a:spcBef>
                <a:spcPct val="0"/>
              </a:spcBef>
            </a:pPr>
            <a:r>
              <a:rPr lang="en-US" sz="4250">
                <a:solidFill>
                  <a:srgbClr val="FFFFFF"/>
                </a:solidFill>
                <a:latin typeface="Cigars"/>
                <a:ea typeface="Cigars"/>
                <a:cs typeface="Cigars"/>
                <a:sym typeface="Cigars"/>
              </a:rPr>
              <a:t>01</a:t>
            </a:r>
          </a:p>
        </p:txBody>
      </p:sp>
      <p:sp>
        <p:nvSpPr>
          <p:cNvPr name="TextBox 20" id="20"/>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21" id="21"/>
          <p:cNvSpPr txBox="true"/>
          <p:nvPr/>
        </p:nvSpPr>
        <p:spPr>
          <a:xfrm rot="0">
            <a:off x="761400" y="1335968"/>
            <a:ext cx="683876" cy="252109"/>
          </a:xfrm>
          <a:prstGeom prst="rect">
            <a:avLst/>
          </a:prstGeom>
        </p:spPr>
        <p:txBody>
          <a:bodyPr anchor="t" rtlCol="false" tIns="0" lIns="0" bIns="0" rIns="0">
            <a:spAutoFit/>
          </a:bodyPr>
          <a:lstStyle/>
          <a:p>
            <a:pPr algn="l">
              <a:lnSpc>
                <a:spcPts val="1854"/>
              </a:lnSpc>
            </a:pPr>
            <a:r>
              <a:rPr lang="en-US" sz="1324">
                <a:solidFill>
                  <a:srgbClr val="3F3D43"/>
                </a:solidFill>
                <a:latin typeface="Cigars"/>
                <a:ea typeface="Cigars"/>
                <a:cs typeface="Cigars"/>
                <a:sym typeface="Cigars"/>
              </a:rPr>
              <a:t>8:35 am</a:t>
            </a:r>
          </a:p>
        </p:txBody>
      </p:sp>
      <p:sp>
        <p:nvSpPr>
          <p:cNvPr name="TextBox 22" id="22"/>
          <p:cNvSpPr txBox="true"/>
          <p:nvPr/>
        </p:nvSpPr>
        <p:spPr>
          <a:xfrm rot="0">
            <a:off x="2187578" y="1688736"/>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 Ut wisi enim ad minim veniam, quis nostrud exerci tation ullamcorper suscipit lobortis nisl ut aliquip ex ea commodo consequat.</a:t>
            </a:r>
          </a:p>
        </p:txBody>
      </p:sp>
      <p:sp>
        <p:nvSpPr>
          <p:cNvPr name="TextBox 23" id="23"/>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24" id="24"/>
          <p:cNvSpPr txBox="true"/>
          <p:nvPr/>
        </p:nvSpPr>
        <p:spPr>
          <a:xfrm rot="0">
            <a:off x="756596" y="2717937"/>
            <a:ext cx="683876" cy="252529"/>
          </a:xfrm>
          <a:prstGeom prst="rect">
            <a:avLst/>
          </a:prstGeom>
        </p:spPr>
        <p:txBody>
          <a:bodyPr anchor="t" rtlCol="false" tIns="0" lIns="0" bIns="0" rIns="0">
            <a:spAutoFit/>
          </a:bodyPr>
          <a:lstStyle/>
          <a:p>
            <a:pPr algn="l">
              <a:lnSpc>
                <a:spcPts val="1831"/>
              </a:lnSpc>
            </a:pPr>
            <a:r>
              <a:rPr lang="en-US" sz="1307">
                <a:solidFill>
                  <a:srgbClr val="3F3D43"/>
                </a:solidFill>
                <a:latin typeface="Cigars"/>
                <a:ea typeface="Cigars"/>
                <a:cs typeface="Cigars"/>
                <a:sym typeface="Cigars"/>
              </a:rPr>
              <a:t>9</a:t>
            </a:r>
            <a:r>
              <a:rPr lang="en-US" sz="1307">
                <a:solidFill>
                  <a:srgbClr val="3F3D43"/>
                </a:solidFill>
                <a:latin typeface="Cigars"/>
                <a:ea typeface="Cigars"/>
                <a:cs typeface="Cigars"/>
                <a:sym typeface="Cigars"/>
              </a:rPr>
              <a:t>:35 am</a:t>
            </a:r>
          </a:p>
        </p:txBody>
      </p:sp>
      <p:sp>
        <p:nvSpPr>
          <p:cNvPr name="TextBox 25" id="25"/>
          <p:cNvSpPr txBox="true"/>
          <p:nvPr/>
        </p:nvSpPr>
        <p:spPr>
          <a:xfrm rot="0">
            <a:off x="2182775" y="3070704"/>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26" id="26"/>
          <p:cNvSpPr txBox="true"/>
          <p:nvPr/>
        </p:nvSpPr>
        <p:spPr>
          <a:xfrm rot="0">
            <a:off x="2182775" y="2655052"/>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27" id="27"/>
          <p:cNvSpPr txBox="true"/>
          <p:nvPr/>
        </p:nvSpPr>
        <p:spPr>
          <a:xfrm rot="0">
            <a:off x="2187578" y="4107262"/>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28" id="28"/>
          <p:cNvSpPr txBox="true"/>
          <p:nvPr/>
        </p:nvSpPr>
        <p:spPr>
          <a:xfrm rot="0">
            <a:off x="2187578" y="5143819"/>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29" id="29"/>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30" id="30"/>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grpSp>
        <p:nvGrpSpPr>
          <p:cNvPr name="Group 7" id="7"/>
          <p:cNvGrpSpPr/>
          <p:nvPr/>
        </p:nvGrpSpPr>
        <p:grpSpPr>
          <a:xfrm rot="0">
            <a:off x="1658674" y="1455886"/>
            <a:ext cx="81334" cy="8133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TextBox 10" id="10"/>
          <p:cNvSpPr txBox="true"/>
          <p:nvPr/>
        </p:nvSpPr>
        <p:spPr>
          <a:xfrm rot="0">
            <a:off x="2187578" y="1688736"/>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11" id="11"/>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12" id="12"/>
          <p:cNvGrpSpPr/>
          <p:nvPr/>
        </p:nvGrpSpPr>
        <p:grpSpPr>
          <a:xfrm rot="0">
            <a:off x="1653870" y="2269951"/>
            <a:ext cx="81334" cy="8133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14" id="14"/>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15" id="15"/>
          <p:cNvGrpSpPr/>
          <p:nvPr/>
        </p:nvGrpSpPr>
        <p:grpSpPr>
          <a:xfrm rot="0">
            <a:off x="2187578" y="4343223"/>
            <a:ext cx="4610092" cy="1598066"/>
            <a:chOff x="0" y="0"/>
            <a:chExt cx="919218" cy="318643"/>
          </a:xfrm>
        </p:grpSpPr>
        <p:sp>
          <p:nvSpPr>
            <p:cNvPr name="Freeform 16" id="16"/>
            <p:cNvSpPr/>
            <p:nvPr/>
          </p:nvSpPr>
          <p:spPr>
            <a:xfrm flipH="false" flipV="false" rot="0">
              <a:off x="0" y="0"/>
              <a:ext cx="919218" cy="318643"/>
            </a:xfrm>
            <a:custGeom>
              <a:avLst/>
              <a:gdLst/>
              <a:ahLst/>
              <a:cxnLst/>
              <a:rect r="r" b="b" t="t" l="l"/>
              <a:pathLst>
                <a:path h="318643" w="919218">
                  <a:moveTo>
                    <a:pt x="0" y="0"/>
                  </a:moveTo>
                  <a:lnTo>
                    <a:pt x="919218" y="0"/>
                  </a:lnTo>
                  <a:lnTo>
                    <a:pt x="919218" y="318643"/>
                  </a:lnTo>
                  <a:lnTo>
                    <a:pt x="0" y="318643"/>
                  </a:lnTo>
                  <a:close/>
                </a:path>
              </a:pathLst>
            </a:custGeom>
            <a:blipFill>
              <a:blip r:embed="rId2"/>
              <a:stretch>
                <a:fillRect l="0" t="-31134" r="0" b="-31134"/>
              </a:stretch>
            </a:blipFill>
          </p:spPr>
        </p:sp>
      </p:grpSp>
      <p:sp>
        <p:nvSpPr>
          <p:cNvPr name="TextBox 17" id="17"/>
          <p:cNvSpPr txBox="true"/>
          <p:nvPr/>
        </p:nvSpPr>
        <p:spPr>
          <a:xfrm rot="0">
            <a:off x="725148" y="8033506"/>
            <a:ext cx="754370" cy="223546"/>
          </a:xfrm>
          <a:prstGeom prst="rect">
            <a:avLst/>
          </a:prstGeom>
        </p:spPr>
        <p:txBody>
          <a:bodyPr anchor="t" rtlCol="false" tIns="0" lIns="0" bIns="0" rIns="0">
            <a:spAutoFit/>
          </a:bodyPr>
          <a:lstStyle/>
          <a:p>
            <a:pPr algn="l">
              <a:lnSpc>
                <a:spcPts val="1853"/>
              </a:lnSpc>
            </a:pPr>
            <a:r>
              <a:rPr lang="en-US" b="true" sz="1323">
                <a:solidFill>
                  <a:srgbClr val="3F3D43"/>
                </a:solidFill>
                <a:latin typeface="Inter Bold"/>
                <a:ea typeface="Inter Bold"/>
                <a:cs typeface="Inter Bold"/>
                <a:sym typeface="Inter Bold"/>
              </a:rPr>
              <a:t>11:30 pm</a:t>
            </a:r>
          </a:p>
        </p:txBody>
      </p:sp>
      <p:sp>
        <p:nvSpPr>
          <p:cNvPr name="TextBox 18" id="18"/>
          <p:cNvSpPr txBox="true"/>
          <p:nvPr/>
        </p:nvSpPr>
        <p:spPr>
          <a:xfrm rot="0">
            <a:off x="662988" y="3923472"/>
            <a:ext cx="81783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09:30 pm</a:t>
            </a:r>
          </a:p>
        </p:txBody>
      </p:sp>
      <p:sp>
        <p:nvSpPr>
          <p:cNvPr name="TextBox 19" id="19"/>
          <p:cNvSpPr txBox="true"/>
          <p:nvPr/>
        </p:nvSpPr>
        <p:spPr>
          <a:xfrm rot="0">
            <a:off x="307419" y="3022696"/>
            <a:ext cx="1180652"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6:30-9:00 pm</a:t>
            </a:r>
          </a:p>
        </p:txBody>
      </p:sp>
      <p:sp>
        <p:nvSpPr>
          <p:cNvPr name="TextBox 20" id="20"/>
          <p:cNvSpPr txBox="true"/>
          <p:nvPr/>
        </p:nvSpPr>
        <p:spPr>
          <a:xfrm rot="0">
            <a:off x="773868" y="2165606"/>
            <a:ext cx="704898"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6:00 pm</a:t>
            </a:r>
          </a:p>
        </p:txBody>
      </p:sp>
      <p:sp>
        <p:nvSpPr>
          <p:cNvPr name="TextBox 21" id="21"/>
          <p:cNvSpPr txBox="true"/>
          <p:nvPr/>
        </p:nvSpPr>
        <p:spPr>
          <a:xfrm rot="0">
            <a:off x="798471" y="1368334"/>
            <a:ext cx="67985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7:30 am</a:t>
            </a:r>
          </a:p>
        </p:txBody>
      </p:sp>
      <p:grpSp>
        <p:nvGrpSpPr>
          <p:cNvPr name="Group 22" id="22"/>
          <p:cNvGrpSpPr/>
          <p:nvPr/>
        </p:nvGrpSpPr>
        <p:grpSpPr>
          <a:xfrm rot="0">
            <a:off x="1653870" y="3140282"/>
            <a:ext cx="81334" cy="81334"/>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24" id="24"/>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25" id="25"/>
          <p:cNvGrpSpPr/>
          <p:nvPr/>
        </p:nvGrpSpPr>
        <p:grpSpPr>
          <a:xfrm rot="0">
            <a:off x="1658674" y="4044977"/>
            <a:ext cx="81334" cy="81334"/>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27" id="27"/>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28" id="28"/>
          <p:cNvGrpSpPr/>
          <p:nvPr/>
        </p:nvGrpSpPr>
        <p:grpSpPr>
          <a:xfrm rot="0">
            <a:off x="1653870" y="8122517"/>
            <a:ext cx="81334" cy="81334"/>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30" id="30"/>
            <p:cNvSpPr txBox="true"/>
            <p:nvPr/>
          </p:nvSpPr>
          <p:spPr>
            <a:xfrm>
              <a:off x="76200" y="47625"/>
              <a:ext cx="660400" cy="688975"/>
            </a:xfrm>
            <a:prstGeom prst="rect">
              <a:avLst/>
            </a:prstGeom>
          </p:spPr>
          <p:txBody>
            <a:bodyPr anchor="ctr" rtlCol="false" tIns="50800" lIns="50800" bIns="50800" rIns="50800"/>
            <a:lstStyle/>
            <a:p>
              <a:pPr algn="ctr">
                <a:lnSpc>
                  <a:spcPts val="1853"/>
                </a:lnSpc>
              </a:pPr>
            </a:p>
          </p:txBody>
        </p:sp>
      </p:grpSp>
      <p:sp>
        <p:nvSpPr>
          <p:cNvPr name="TextBox 31" id="31"/>
          <p:cNvSpPr txBox="true"/>
          <p:nvPr/>
        </p:nvSpPr>
        <p:spPr>
          <a:xfrm rot="0">
            <a:off x="2187578" y="2507890"/>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32" id="32"/>
          <p:cNvSpPr txBox="true"/>
          <p:nvPr/>
        </p:nvSpPr>
        <p:spPr>
          <a:xfrm rot="0">
            <a:off x="2187578" y="2092238"/>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33" id="33"/>
          <p:cNvSpPr txBox="true"/>
          <p:nvPr/>
        </p:nvSpPr>
        <p:spPr>
          <a:xfrm rot="0">
            <a:off x="2187578" y="3343098"/>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34" id="34"/>
          <p:cNvSpPr txBox="true"/>
          <p:nvPr/>
        </p:nvSpPr>
        <p:spPr>
          <a:xfrm rot="0">
            <a:off x="2187578" y="2927446"/>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35" id="35"/>
          <p:cNvGrpSpPr/>
          <p:nvPr/>
        </p:nvGrpSpPr>
        <p:grpSpPr>
          <a:xfrm rot="0">
            <a:off x="2187578" y="6059309"/>
            <a:ext cx="2250536" cy="1552710"/>
            <a:chOff x="0" y="0"/>
            <a:chExt cx="919218" cy="634195"/>
          </a:xfrm>
        </p:grpSpPr>
        <p:sp>
          <p:nvSpPr>
            <p:cNvPr name="Freeform 36" id="36"/>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grpSp>
        <p:nvGrpSpPr>
          <p:cNvPr name="Group 37" id="37"/>
          <p:cNvGrpSpPr/>
          <p:nvPr/>
        </p:nvGrpSpPr>
        <p:grpSpPr>
          <a:xfrm rot="0">
            <a:off x="4547134" y="6059309"/>
            <a:ext cx="2250536" cy="1552710"/>
            <a:chOff x="0" y="0"/>
            <a:chExt cx="919218" cy="634195"/>
          </a:xfrm>
        </p:grpSpPr>
        <p:sp>
          <p:nvSpPr>
            <p:cNvPr name="Freeform 38" id="38"/>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sp>
        <p:nvSpPr>
          <p:cNvPr name="TextBox 39" id="39"/>
          <p:cNvSpPr txBox="true"/>
          <p:nvPr/>
        </p:nvSpPr>
        <p:spPr>
          <a:xfrm rot="0">
            <a:off x="2187578" y="3850105"/>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40" id="40"/>
          <p:cNvSpPr txBox="true"/>
          <p:nvPr/>
        </p:nvSpPr>
        <p:spPr>
          <a:xfrm rot="0">
            <a:off x="2187578" y="8325333"/>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41" id="41"/>
          <p:cNvSpPr txBox="true"/>
          <p:nvPr/>
        </p:nvSpPr>
        <p:spPr>
          <a:xfrm rot="0">
            <a:off x="2187578" y="7909681"/>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Freeform 42" id="42"/>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3" id="43"/>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44" id="44"/>
          <p:cNvSpPr txBox="true"/>
          <p:nvPr/>
        </p:nvSpPr>
        <p:spPr>
          <a:xfrm rot="0">
            <a:off x="1725112" y="212598"/>
            <a:ext cx="653797" cy="564642"/>
          </a:xfrm>
          <a:prstGeom prst="rect">
            <a:avLst/>
          </a:prstGeom>
        </p:spPr>
        <p:txBody>
          <a:bodyPr anchor="t" rtlCol="false" tIns="0" lIns="0" bIns="0" rIns="0">
            <a:spAutoFit/>
          </a:bodyPr>
          <a:lstStyle/>
          <a:p>
            <a:pPr algn="l" marL="0" indent="0" lvl="0">
              <a:lnSpc>
                <a:spcPts val="3444"/>
              </a:lnSpc>
              <a:spcBef>
                <a:spcPct val="0"/>
              </a:spcBef>
            </a:pPr>
            <a:r>
              <a:rPr lang="en-US" sz="4200">
                <a:solidFill>
                  <a:srgbClr val="FFFFFF"/>
                </a:solidFill>
                <a:latin typeface="Cigars"/>
                <a:ea typeface="Cigars"/>
                <a:cs typeface="Cigars"/>
                <a:sym typeface="Cigars"/>
              </a:rPr>
              <a:t>02</a:t>
            </a:r>
          </a:p>
        </p:txBody>
      </p:sp>
      <p:sp>
        <p:nvSpPr>
          <p:cNvPr name="TextBox 45" id="45"/>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46" id="46"/>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47" id="47"/>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grpSp>
        <p:nvGrpSpPr>
          <p:cNvPr name="Group 7" id="7"/>
          <p:cNvGrpSpPr/>
          <p:nvPr/>
        </p:nvGrpSpPr>
        <p:grpSpPr>
          <a:xfrm rot="0">
            <a:off x="1658674" y="1455886"/>
            <a:ext cx="81334" cy="8133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TextBox 10" id="10"/>
          <p:cNvSpPr txBox="true"/>
          <p:nvPr/>
        </p:nvSpPr>
        <p:spPr>
          <a:xfrm rot="0">
            <a:off x="2187578" y="1688736"/>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11" id="11"/>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12" id="12"/>
          <p:cNvGrpSpPr/>
          <p:nvPr/>
        </p:nvGrpSpPr>
        <p:grpSpPr>
          <a:xfrm rot="0">
            <a:off x="1699341" y="2136411"/>
            <a:ext cx="6073059" cy="7524122"/>
            <a:chOff x="0" y="0"/>
            <a:chExt cx="810467" cy="1004115"/>
          </a:xfrm>
        </p:grpSpPr>
        <p:sp>
          <p:nvSpPr>
            <p:cNvPr name="Freeform 13" id="13"/>
            <p:cNvSpPr/>
            <p:nvPr/>
          </p:nvSpPr>
          <p:spPr>
            <a:xfrm flipH="false" flipV="false" rot="0">
              <a:off x="0" y="0"/>
              <a:ext cx="810467" cy="1004115"/>
            </a:xfrm>
            <a:custGeom>
              <a:avLst/>
              <a:gdLst/>
              <a:ahLst/>
              <a:cxnLst/>
              <a:rect r="r" b="b" t="t" l="l"/>
              <a:pathLst>
                <a:path h="1004115" w="810467">
                  <a:moveTo>
                    <a:pt x="0" y="0"/>
                  </a:moveTo>
                  <a:lnTo>
                    <a:pt x="810467" y="0"/>
                  </a:lnTo>
                  <a:lnTo>
                    <a:pt x="810467" y="1004115"/>
                  </a:lnTo>
                  <a:lnTo>
                    <a:pt x="0" y="1004115"/>
                  </a:lnTo>
                  <a:close/>
                </a:path>
              </a:pathLst>
            </a:custGeom>
            <a:blipFill>
              <a:blip r:embed="rId2"/>
              <a:stretch>
                <a:fillRect l="-131289" t="-2504" r="0" b="-2504"/>
              </a:stretch>
            </a:blipFill>
          </p:spPr>
        </p:sp>
      </p:grpSp>
      <p:sp>
        <p:nvSpPr>
          <p:cNvPr name="TextBox 14" id="14"/>
          <p:cNvSpPr txBox="true"/>
          <p:nvPr/>
        </p:nvSpPr>
        <p:spPr>
          <a:xfrm rot="0">
            <a:off x="798471" y="1368334"/>
            <a:ext cx="67985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7:30 am</a:t>
            </a:r>
          </a:p>
        </p:txBody>
      </p:sp>
      <p:sp>
        <p:nvSpPr>
          <p:cNvPr name="Freeform 15" id="15"/>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17" id="17"/>
          <p:cNvSpPr txBox="true"/>
          <p:nvPr/>
        </p:nvSpPr>
        <p:spPr>
          <a:xfrm rot="0">
            <a:off x="1725112" y="212598"/>
            <a:ext cx="653797" cy="564642"/>
          </a:xfrm>
          <a:prstGeom prst="rect">
            <a:avLst/>
          </a:prstGeom>
        </p:spPr>
        <p:txBody>
          <a:bodyPr anchor="t" rtlCol="false" tIns="0" lIns="0" bIns="0" rIns="0">
            <a:spAutoFit/>
          </a:bodyPr>
          <a:lstStyle/>
          <a:p>
            <a:pPr algn="l" marL="0" indent="0" lvl="0">
              <a:lnSpc>
                <a:spcPts val="3444"/>
              </a:lnSpc>
              <a:spcBef>
                <a:spcPct val="0"/>
              </a:spcBef>
            </a:pPr>
            <a:r>
              <a:rPr lang="en-US" sz="4200">
                <a:solidFill>
                  <a:srgbClr val="FFFFFF"/>
                </a:solidFill>
                <a:latin typeface="Cigars"/>
                <a:ea typeface="Cigars"/>
                <a:cs typeface="Cigars"/>
                <a:sym typeface="Cigars"/>
              </a:rPr>
              <a:t>03</a:t>
            </a:r>
          </a:p>
        </p:txBody>
      </p:sp>
      <p:sp>
        <p:nvSpPr>
          <p:cNvPr name="TextBox 18" id="18"/>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19" id="19"/>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20" id="20"/>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grpSp>
        <p:nvGrpSpPr>
          <p:cNvPr name="Group 7" id="7"/>
          <p:cNvGrpSpPr/>
          <p:nvPr/>
        </p:nvGrpSpPr>
        <p:grpSpPr>
          <a:xfrm rot="0">
            <a:off x="1658674" y="1455886"/>
            <a:ext cx="81334" cy="8133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TextBox 10" id="10"/>
          <p:cNvSpPr txBox="true"/>
          <p:nvPr/>
        </p:nvSpPr>
        <p:spPr>
          <a:xfrm rot="0">
            <a:off x="2187578" y="1688736"/>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11" id="11"/>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12" id="12"/>
          <p:cNvGrpSpPr/>
          <p:nvPr/>
        </p:nvGrpSpPr>
        <p:grpSpPr>
          <a:xfrm rot="0">
            <a:off x="1699341" y="2136411"/>
            <a:ext cx="6073059" cy="4206782"/>
            <a:chOff x="0" y="0"/>
            <a:chExt cx="810467" cy="561407"/>
          </a:xfrm>
        </p:grpSpPr>
        <p:sp>
          <p:nvSpPr>
            <p:cNvPr name="Freeform 13" id="13"/>
            <p:cNvSpPr/>
            <p:nvPr/>
          </p:nvSpPr>
          <p:spPr>
            <a:xfrm flipH="false" flipV="false" rot="0">
              <a:off x="0" y="0"/>
              <a:ext cx="810467" cy="561407"/>
            </a:xfrm>
            <a:custGeom>
              <a:avLst/>
              <a:gdLst/>
              <a:ahLst/>
              <a:cxnLst/>
              <a:rect r="r" b="b" t="t" l="l"/>
              <a:pathLst>
                <a:path h="561407" w="810467">
                  <a:moveTo>
                    <a:pt x="0" y="0"/>
                  </a:moveTo>
                  <a:lnTo>
                    <a:pt x="810467" y="0"/>
                  </a:lnTo>
                  <a:lnTo>
                    <a:pt x="810467" y="561407"/>
                  </a:lnTo>
                  <a:lnTo>
                    <a:pt x="0" y="561407"/>
                  </a:lnTo>
                  <a:close/>
                </a:path>
              </a:pathLst>
            </a:custGeom>
            <a:blipFill>
              <a:blip r:embed="rId2"/>
              <a:stretch>
                <a:fillRect l="-131289" t="-43908" r="0" b="-43908"/>
              </a:stretch>
            </a:blipFill>
          </p:spPr>
        </p:sp>
      </p:grpSp>
      <p:sp>
        <p:nvSpPr>
          <p:cNvPr name="TextBox 14" id="14"/>
          <p:cNvSpPr txBox="true"/>
          <p:nvPr/>
        </p:nvSpPr>
        <p:spPr>
          <a:xfrm rot="0">
            <a:off x="798471" y="1368334"/>
            <a:ext cx="67985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7:30 am</a:t>
            </a:r>
          </a:p>
        </p:txBody>
      </p:sp>
      <p:sp>
        <p:nvSpPr>
          <p:cNvPr name="Freeform 15" id="15"/>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17" id="17"/>
          <p:cNvSpPr txBox="true"/>
          <p:nvPr/>
        </p:nvSpPr>
        <p:spPr>
          <a:xfrm rot="0">
            <a:off x="1725112" y="212598"/>
            <a:ext cx="653797" cy="564642"/>
          </a:xfrm>
          <a:prstGeom prst="rect">
            <a:avLst/>
          </a:prstGeom>
        </p:spPr>
        <p:txBody>
          <a:bodyPr anchor="t" rtlCol="false" tIns="0" lIns="0" bIns="0" rIns="0">
            <a:spAutoFit/>
          </a:bodyPr>
          <a:lstStyle/>
          <a:p>
            <a:pPr algn="l" marL="0" indent="0" lvl="0">
              <a:lnSpc>
                <a:spcPts val="3444"/>
              </a:lnSpc>
              <a:spcBef>
                <a:spcPct val="0"/>
              </a:spcBef>
            </a:pPr>
            <a:r>
              <a:rPr lang="en-US" sz="4200">
                <a:solidFill>
                  <a:srgbClr val="FFFFFF"/>
                </a:solidFill>
                <a:latin typeface="Cigars"/>
                <a:ea typeface="Cigars"/>
                <a:cs typeface="Cigars"/>
                <a:sym typeface="Cigars"/>
              </a:rPr>
              <a:t>04</a:t>
            </a:r>
          </a:p>
        </p:txBody>
      </p:sp>
      <p:sp>
        <p:nvSpPr>
          <p:cNvPr name="TextBox 18" id="18"/>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19" id="19"/>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20" id="20"/>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grpSp>
        <p:nvGrpSpPr>
          <p:cNvPr name="Group 21" id="21"/>
          <p:cNvGrpSpPr/>
          <p:nvPr/>
        </p:nvGrpSpPr>
        <p:grpSpPr>
          <a:xfrm rot="0">
            <a:off x="1701013" y="6543218"/>
            <a:ext cx="2963905" cy="2044884"/>
            <a:chOff x="0" y="0"/>
            <a:chExt cx="919218" cy="634195"/>
          </a:xfrm>
        </p:grpSpPr>
        <p:sp>
          <p:nvSpPr>
            <p:cNvPr name="Freeform 22" id="22"/>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grpSp>
        <p:nvGrpSpPr>
          <p:cNvPr name="Group 23" id="23"/>
          <p:cNvGrpSpPr/>
          <p:nvPr/>
        </p:nvGrpSpPr>
        <p:grpSpPr>
          <a:xfrm rot="0">
            <a:off x="4808495" y="6543218"/>
            <a:ext cx="2963905" cy="2044884"/>
            <a:chOff x="0" y="0"/>
            <a:chExt cx="919218" cy="634195"/>
          </a:xfrm>
        </p:grpSpPr>
        <p:sp>
          <p:nvSpPr>
            <p:cNvPr name="Freeform 24" id="24"/>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511674"/>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TextBox 5" id="5"/>
          <p:cNvSpPr txBox="true"/>
          <p:nvPr/>
        </p:nvSpPr>
        <p:spPr>
          <a:xfrm rot="0">
            <a:off x="489871" y="585553"/>
            <a:ext cx="5107690" cy="485651"/>
          </a:xfrm>
          <a:prstGeom prst="rect">
            <a:avLst/>
          </a:prstGeom>
        </p:spPr>
        <p:txBody>
          <a:bodyPr anchor="t" rtlCol="false" tIns="0" lIns="0" bIns="0" rIns="0">
            <a:spAutoFit/>
          </a:bodyPr>
          <a:lstStyle/>
          <a:p>
            <a:pPr algn="l" marL="0" indent="0" lvl="0">
              <a:lnSpc>
                <a:spcPts val="2911"/>
              </a:lnSpc>
              <a:spcBef>
                <a:spcPct val="0"/>
              </a:spcBef>
            </a:pPr>
            <a:r>
              <a:rPr lang="en-US" b="true" sz="3550">
                <a:solidFill>
                  <a:srgbClr val="FFFFFF"/>
                </a:solidFill>
                <a:latin typeface="HW Cigars Trial Semi-Bold"/>
                <a:ea typeface="HW Cigars Trial Semi-Bold"/>
                <a:cs typeface="HW Cigars Trial Semi-Bold"/>
                <a:sym typeface="HW Cigars Trial Semi-Bold"/>
              </a:rPr>
              <a:t>Quote</a:t>
            </a:r>
          </a:p>
        </p:txBody>
      </p:sp>
      <p:sp>
        <p:nvSpPr>
          <p:cNvPr name="TextBox 6" id="6"/>
          <p:cNvSpPr txBox="true"/>
          <p:nvPr/>
        </p:nvSpPr>
        <p:spPr>
          <a:xfrm rot="0">
            <a:off x="578161" y="1489593"/>
            <a:ext cx="2720137" cy="15563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All Flight Schedule as per itinerary: </a:t>
            </a:r>
          </a:p>
          <a:p>
            <a:pPr algn="l">
              <a:lnSpc>
                <a:spcPts val="1350"/>
              </a:lnSpc>
            </a:pPr>
            <a:r>
              <a:rPr lang="en-US" sz="900">
                <a:solidFill>
                  <a:srgbClr val="404040"/>
                </a:solidFill>
                <a:latin typeface="Cigars"/>
                <a:ea typeface="Cigars"/>
                <a:cs typeface="Cigars"/>
                <a:sym typeface="Cigars"/>
              </a:rPr>
              <a:t>Location 01 - Location 02</a:t>
            </a:r>
          </a:p>
          <a:p>
            <a:pPr algn="l">
              <a:lnSpc>
                <a:spcPts val="1350"/>
              </a:lnSpc>
            </a:pPr>
            <a:r>
              <a:rPr lang="en-US" sz="900">
                <a:solidFill>
                  <a:srgbClr val="404040"/>
                </a:solidFill>
                <a:latin typeface="Cigars"/>
                <a:ea typeface="Cigars"/>
                <a:cs typeface="Cigars"/>
                <a:sym typeface="Cigars"/>
              </a:rPr>
              <a:t>Location 03 - Location 03</a:t>
            </a:r>
          </a:p>
          <a:p>
            <a:pPr algn="l">
              <a:lnSpc>
                <a:spcPts val="1350"/>
              </a:lnSpc>
            </a:pPr>
          </a:p>
          <a:p>
            <a:pPr algn="l">
              <a:lnSpc>
                <a:spcPts val="1350"/>
              </a:lnSpc>
            </a:pPr>
            <a:r>
              <a:rPr lang="en-US" sz="900">
                <a:solidFill>
                  <a:srgbClr val="404040"/>
                </a:solidFill>
                <a:latin typeface="Cigars"/>
                <a:ea typeface="Cigars"/>
                <a:cs typeface="Cigars"/>
                <a:sym typeface="Cigars"/>
              </a:rPr>
              <a:t>Includes 3x 23KG bag per PAX </a:t>
            </a:r>
          </a:p>
          <a:p>
            <a:pPr algn="l">
              <a:lnSpc>
                <a:spcPts val="1350"/>
              </a:lnSpc>
            </a:pPr>
          </a:p>
          <a:p>
            <a:pPr algn="l">
              <a:lnSpc>
                <a:spcPts val="1350"/>
              </a:lnSpc>
            </a:pPr>
            <a:r>
              <a:rPr lang="en-US" sz="900">
                <a:solidFill>
                  <a:srgbClr val="404040"/>
                </a:solidFill>
                <a:latin typeface="Cigars"/>
                <a:ea typeface="Cigars"/>
                <a:cs typeface="Cigars"/>
                <a:sym typeface="Cigars"/>
              </a:rPr>
              <a:t>Business Class </a:t>
            </a:r>
          </a:p>
          <a:p>
            <a:pPr algn="l">
              <a:lnSpc>
                <a:spcPts val="1350"/>
              </a:lnSpc>
            </a:pPr>
            <a:r>
              <a:rPr lang="en-US" sz="900">
                <a:solidFill>
                  <a:srgbClr val="404040"/>
                </a:solidFill>
                <a:latin typeface="Cigars"/>
                <a:ea typeface="Cigars"/>
                <a:cs typeface="Cigars"/>
                <a:sym typeface="Cigars"/>
              </a:rPr>
              <a:t>Adult Traveller 1 </a:t>
            </a:r>
          </a:p>
          <a:p>
            <a:pPr algn="l">
              <a:lnSpc>
                <a:spcPts val="1350"/>
              </a:lnSpc>
            </a:pPr>
            <a:r>
              <a:rPr lang="en-US" sz="900">
                <a:solidFill>
                  <a:srgbClr val="404040"/>
                </a:solidFill>
                <a:latin typeface="Cigars"/>
                <a:ea typeface="Cigars"/>
                <a:cs typeface="Cigars"/>
                <a:sym typeface="Cigars"/>
              </a:rPr>
              <a:t>Adult Traveller 2</a:t>
            </a:r>
          </a:p>
        </p:txBody>
      </p:sp>
      <p:sp>
        <p:nvSpPr>
          <p:cNvPr name="AutoShape 7" id="7"/>
          <p:cNvSpPr/>
          <p:nvPr/>
        </p:nvSpPr>
        <p:spPr>
          <a:xfrm>
            <a:off x="489871" y="1397244"/>
            <a:ext cx="6747793" cy="0"/>
          </a:xfrm>
          <a:prstGeom prst="line">
            <a:avLst/>
          </a:prstGeom>
          <a:ln cap="flat" w="9525">
            <a:solidFill>
              <a:srgbClr val="A6A6A6"/>
            </a:solidFill>
            <a:prstDash val="sysDash"/>
            <a:headEnd type="none" len="sm" w="sm"/>
            <a:tailEnd type="none" len="sm" w="sm"/>
          </a:ln>
        </p:spPr>
      </p:sp>
      <p:sp>
        <p:nvSpPr>
          <p:cNvPr name="TextBox 8" id="8"/>
          <p:cNvSpPr txBox="true"/>
          <p:nvPr/>
        </p:nvSpPr>
        <p:spPr>
          <a:xfrm rot="0">
            <a:off x="578161" y="1090254"/>
            <a:ext cx="471935" cy="225849"/>
          </a:xfrm>
          <a:prstGeom prst="rect">
            <a:avLst/>
          </a:prstGeom>
        </p:spPr>
        <p:txBody>
          <a:bodyPr anchor="t" rtlCol="false" tIns="0" lIns="0" bIns="0" rIns="0">
            <a:spAutoFit/>
          </a:bodyPr>
          <a:lstStyle/>
          <a:p>
            <a:pPr algn="just">
              <a:lnSpc>
                <a:spcPts val="1841"/>
              </a:lnSpc>
            </a:pPr>
            <a:r>
              <a:rPr lang="en-US" sz="954">
                <a:solidFill>
                  <a:srgbClr val="404040"/>
                </a:solidFill>
                <a:latin typeface="Cigars"/>
                <a:ea typeface="Cigars"/>
                <a:cs typeface="Cigars"/>
                <a:sym typeface="Cigars"/>
              </a:rPr>
              <a:t>Concept</a:t>
            </a:r>
          </a:p>
        </p:txBody>
      </p:sp>
      <p:sp>
        <p:nvSpPr>
          <p:cNvPr name="TextBox 9" id="9"/>
          <p:cNvSpPr txBox="true"/>
          <p:nvPr/>
        </p:nvSpPr>
        <p:spPr>
          <a:xfrm rot="0">
            <a:off x="5287453" y="1080729"/>
            <a:ext cx="471935" cy="240242"/>
          </a:xfrm>
          <a:prstGeom prst="rect">
            <a:avLst/>
          </a:prstGeom>
        </p:spPr>
        <p:txBody>
          <a:bodyPr anchor="t" rtlCol="false" tIns="0" lIns="0" bIns="0" rIns="0">
            <a:spAutoFit/>
          </a:bodyPr>
          <a:lstStyle/>
          <a:p>
            <a:pPr algn="just">
              <a:lnSpc>
                <a:spcPts val="1938"/>
              </a:lnSpc>
            </a:pPr>
            <a:r>
              <a:rPr lang="en-US" sz="1004">
                <a:solidFill>
                  <a:srgbClr val="404040"/>
                </a:solidFill>
                <a:latin typeface="Cigars"/>
                <a:ea typeface="Cigars"/>
                <a:cs typeface="Cigars"/>
                <a:sym typeface="Cigars"/>
              </a:rPr>
              <a:t>Total</a:t>
            </a:r>
          </a:p>
        </p:txBody>
      </p:sp>
      <p:sp>
        <p:nvSpPr>
          <p:cNvPr name="TextBox 10" id="10"/>
          <p:cNvSpPr txBox="true"/>
          <p:nvPr/>
        </p:nvSpPr>
        <p:spPr>
          <a:xfrm rot="0">
            <a:off x="5297678" y="2175393"/>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11" id="11"/>
          <p:cNvSpPr/>
          <p:nvPr/>
        </p:nvSpPr>
        <p:spPr>
          <a:xfrm>
            <a:off x="489871" y="3126940"/>
            <a:ext cx="6747793" cy="0"/>
          </a:xfrm>
          <a:prstGeom prst="line">
            <a:avLst/>
          </a:prstGeom>
          <a:ln cap="flat" w="9525">
            <a:solidFill>
              <a:srgbClr val="A6A6A6"/>
            </a:solidFill>
            <a:prstDash val="sysDash"/>
            <a:headEnd type="none" len="sm" w="sm"/>
            <a:tailEnd type="none" len="sm" w="sm"/>
          </a:ln>
        </p:spPr>
      </p:sp>
      <p:sp>
        <p:nvSpPr>
          <p:cNvPr name="TextBox 12" id="12"/>
          <p:cNvSpPr txBox="true"/>
          <p:nvPr/>
        </p:nvSpPr>
        <p:spPr>
          <a:xfrm rot="0">
            <a:off x="578161" y="3217427"/>
            <a:ext cx="2720137" cy="15563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All Flight Schedule as per itinerary: </a:t>
            </a:r>
          </a:p>
          <a:p>
            <a:pPr algn="l">
              <a:lnSpc>
                <a:spcPts val="1350"/>
              </a:lnSpc>
            </a:pPr>
            <a:r>
              <a:rPr lang="en-US" sz="900">
                <a:solidFill>
                  <a:srgbClr val="404040"/>
                </a:solidFill>
                <a:latin typeface="Cigars"/>
                <a:ea typeface="Cigars"/>
                <a:cs typeface="Cigars"/>
                <a:sym typeface="Cigars"/>
              </a:rPr>
              <a:t>Location 01 - Location 02</a:t>
            </a:r>
          </a:p>
          <a:p>
            <a:pPr algn="l">
              <a:lnSpc>
                <a:spcPts val="1350"/>
              </a:lnSpc>
            </a:pPr>
            <a:r>
              <a:rPr lang="en-US" sz="900">
                <a:solidFill>
                  <a:srgbClr val="404040"/>
                </a:solidFill>
                <a:latin typeface="Cigars"/>
                <a:ea typeface="Cigars"/>
                <a:cs typeface="Cigars"/>
                <a:sym typeface="Cigars"/>
              </a:rPr>
              <a:t>Location 03 - Location 03</a:t>
            </a:r>
          </a:p>
          <a:p>
            <a:pPr algn="l">
              <a:lnSpc>
                <a:spcPts val="1350"/>
              </a:lnSpc>
            </a:pPr>
          </a:p>
          <a:p>
            <a:pPr algn="l">
              <a:lnSpc>
                <a:spcPts val="1350"/>
              </a:lnSpc>
            </a:pPr>
            <a:r>
              <a:rPr lang="en-US" sz="900">
                <a:solidFill>
                  <a:srgbClr val="404040"/>
                </a:solidFill>
                <a:latin typeface="Cigars"/>
                <a:ea typeface="Cigars"/>
                <a:cs typeface="Cigars"/>
                <a:sym typeface="Cigars"/>
              </a:rPr>
              <a:t>Includes 3x 23KG bag per PAX </a:t>
            </a:r>
          </a:p>
          <a:p>
            <a:pPr algn="l">
              <a:lnSpc>
                <a:spcPts val="1350"/>
              </a:lnSpc>
            </a:pPr>
          </a:p>
          <a:p>
            <a:pPr algn="l">
              <a:lnSpc>
                <a:spcPts val="1350"/>
              </a:lnSpc>
            </a:pPr>
            <a:r>
              <a:rPr lang="en-US" sz="900">
                <a:solidFill>
                  <a:srgbClr val="404040"/>
                </a:solidFill>
                <a:latin typeface="Cigars"/>
                <a:ea typeface="Cigars"/>
                <a:cs typeface="Cigars"/>
                <a:sym typeface="Cigars"/>
              </a:rPr>
              <a:t>Business Class </a:t>
            </a:r>
          </a:p>
          <a:p>
            <a:pPr algn="l">
              <a:lnSpc>
                <a:spcPts val="1350"/>
              </a:lnSpc>
            </a:pPr>
            <a:r>
              <a:rPr lang="en-US" sz="900">
                <a:solidFill>
                  <a:srgbClr val="404040"/>
                </a:solidFill>
                <a:latin typeface="Cigars"/>
                <a:ea typeface="Cigars"/>
                <a:cs typeface="Cigars"/>
                <a:sym typeface="Cigars"/>
              </a:rPr>
              <a:t>Adult Traveller 1 </a:t>
            </a:r>
          </a:p>
          <a:p>
            <a:pPr algn="l">
              <a:lnSpc>
                <a:spcPts val="1350"/>
              </a:lnSpc>
            </a:pPr>
            <a:r>
              <a:rPr lang="en-US" sz="900">
                <a:solidFill>
                  <a:srgbClr val="404040"/>
                </a:solidFill>
                <a:latin typeface="Cigars"/>
                <a:ea typeface="Cigars"/>
                <a:cs typeface="Cigars"/>
                <a:sym typeface="Cigars"/>
              </a:rPr>
              <a:t>Adult Traveller 2</a:t>
            </a:r>
          </a:p>
        </p:txBody>
      </p:sp>
      <p:sp>
        <p:nvSpPr>
          <p:cNvPr name="TextBox 13" id="13"/>
          <p:cNvSpPr txBox="true"/>
          <p:nvPr/>
        </p:nvSpPr>
        <p:spPr>
          <a:xfrm rot="0">
            <a:off x="5297678" y="3903227"/>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14" id="14"/>
          <p:cNvSpPr/>
          <p:nvPr/>
        </p:nvSpPr>
        <p:spPr>
          <a:xfrm>
            <a:off x="489871" y="4880917"/>
            <a:ext cx="6747793" cy="0"/>
          </a:xfrm>
          <a:prstGeom prst="line">
            <a:avLst/>
          </a:prstGeom>
          <a:ln cap="flat" w="9525">
            <a:solidFill>
              <a:srgbClr val="404040"/>
            </a:solidFill>
            <a:prstDash val="solid"/>
            <a:headEnd type="none" len="sm" w="sm"/>
            <a:tailEnd type="none" len="sm" w="sm"/>
          </a:ln>
        </p:spPr>
      </p:sp>
      <p:sp>
        <p:nvSpPr>
          <p:cNvPr name="TextBox 15" id="15"/>
          <p:cNvSpPr txBox="true"/>
          <p:nvPr/>
        </p:nvSpPr>
        <p:spPr>
          <a:xfrm rot="0">
            <a:off x="5297678" y="5002705"/>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US$0,000</a:t>
            </a:r>
          </a:p>
        </p:txBody>
      </p:sp>
      <p:sp>
        <p:nvSpPr>
          <p:cNvPr name="TextBox 16" id="16"/>
          <p:cNvSpPr txBox="true"/>
          <p:nvPr/>
        </p:nvSpPr>
        <p:spPr>
          <a:xfrm rot="0">
            <a:off x="578161" y="4979434"/>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Total (USD)</a:t>
            </a:r>
          </a:p>
        </p:txBody>
      </p:sp>
      <p:sp>
        <p:nvSpPr>
          <p:cNvPr name="TextBox 17" id="17"/>
          <p:cNvSpPr txBox="true"/>
          <p:nvPr/>
        </p:nvSpPr>
        <p:spPr>
          <a:xfrm rot="0">
            <a:off x="578161" y="6006639"/>
            <a:ext cx="3401653" cy="69913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Consectetuer adipiscing elit, sed diam nonummy nibh euismod tincidunt ut laoreet dolore magna aliquam erat volutpat. Ut wisi enim ad minim veniam, quis nostrud exerci tation ullamcorper suscipit lobortis nisl ut aliquip ex ea commodo consequat.</a:t>
            </a:r>
          </a:p>
        </p:txBody>
      </p:sp>
      <p:sp>
        <p:nvSpPr>
          <p:cNvPr name="TextBox 18" id="18"/>
          <p:cNvSpPr txBox="true"/>
          <p:nvPr/>
        </p:nvSpPr>
        <p:spPr>
          <a:xfrm rot="0">
            <a:off x="5297678" y="6006639"/>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19" id="19"/>
          <p:cNvSpPr/>
          <p:nvPr/>
        </p:nvSpPr>
        <p:spPr>
          <a:xfrm>
            <a:off x="489871" y="6958186"/>
            <a:ext cx="6747793" cy="0"/>
          </a:xfrm>
          <a:prstGeom prst="line">
            <a:avLst/>
          </a:prstGeom>
          <a:ln cap="flat" w="9525">
            <a:solidFill>
              <a:srgbClr val="A6A6A6"/>
            </a:solidFill>
            <a:prstDash val="sysDash"/>
            <a:headEnd type="none" len="sm" w="sm"/>
            <a:tailEnd type="none" len="sm" w="sm"/>
          </a:ln>
        </p:spPr>
      </p:sp>
      <p:sp>
        <p:nvSpPr>
          <p:cNvPr name="TextBox 20" id="20"/>
          <p:cNvSpPr txBox="true"/>
          <p:nvPr/>
        </p:nvSpPr>
        <p:spPr>
          <a:xfrm rot="0">
            <a:off x="600593" y="7048674"/>
            <a:ext cx="3401653" cy="69913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Consectetuer adipiscing elit, sed diam nonummy nibh euismod tincidunt ut laoreet dolore magna aliquam erat volutpat. Ut wisi enim ad minim veniam, quis nostrud exerci tation ullamcorper suscipit lobortis nisl ut aliquip ex ea commodo consequat.</a:t>
            </a:r>
          </a:p>
        </p:txBody>
      </p:sp>
      <p:sp>
        <p:nvSpPr>
          <p:cNvPr name="TextBox 21" id="21"/>
          <p:cNvSpPr txBox="true"/>
          <p:nvPr/>
        </p:nvSpPr>
        <p:spPr>
          <a:xfrm rot="0">
            <a:off x="5320110" y="7048674"/>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22" id="22"/>
          <p:cNvSpPr/>
          <p:nvPr/>
        </p:nvSpPr>
        <p:spPr>
          <a:xfrm>
            <a:off x="512303" y="8000220"/>
            <a:ext cx="6747793" cy="0"/>
          </a:xfrm>
          <a:prstGeom prst="line">
            <a:avLst/>
          </a:prstGeom>
          <a:ln cap="flat" w="9525">
            <a:solidFill>
              <a:srgbClr val="404040"/>
            </a:solidFill>
            <a:prstDash val="solid"/>
            <a:headEnd type="none" len="sm" w="sm"/>
            <a:tailEnd type="none" len="sm" w="sm"/>
          </a:ln>
        </p:spPr>
      </p:sp>
      <p:sp>
        <p:nvSpPr>
          <p:cNvPr name="TextBox 23" id="23"/>
          <p:cNvSpPr txBox="true"/>
          <p:nvPr/>
        </p:nvSpPr>
        <p:spPr>
          <a:xfrm rot="0">
            <a:off x="600593" y="8098738"/>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Total (USD)</a:t>
            </a:r>
          </a:p>
        </p:txBody>
      </p:sp>
      <p:sp>
        <p:nvSpPr>
          <p:cNvPr name="TextBox 24" id="24"/>
          <p:cNvSpPr txBox="true"/>
          <p:nvPr/>
        </p:nvSpPr>
        <p:spPr>
          <a:xfrm rot="0">
            <a:off x="5287453" y="8098738"/>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US$0,000</a:t>
            </a:r>
          </a:p>
        </p:txBody>
      </p:sp>
      <p:sp>
        <p:nvSpPr>
          <p:cNvPr name="AutoShape 25" id="25"/>
          <p:cNvSpPr/>
          <p:nvPr/>
        </p:nvSpPr>
        <p:spPr>
          <a:xfrm>
            <a:off x="512303" y="5900244"/>
            <a:ext cx="6747793" cy="0"/>
          </a:xfrm>
          <a:prstGeom prst="line">
            <a:avLst/>
          </a:prstGeom>
          <a:ln cap="flat" w="9525">
            <a:solidFill>
              <a:srgbClr val="A6A6A6"/>
            </a:solidFill>
            <a:prstDash val="sysDash"/>
            <a:headEnd type="none" len="sm" w="sm"/>
            <a:tailEnd type="none" len="sm" w="sm"/>
          </a:ln>
        </p:spPr>
      </p:sp>
      <p:sp>
        <p:nvSpPr>
          <p:cNvPr name="TextBox 26" id="26"/>
          <p:cNvSpPr txBox="true"/>
          <p:nvPr/>
        </p:nvSpPr>
        <p:spPr>
          <a:xfrm rot="0">
            <a:off x="600593" y="5593254"/>
            <a:ext cx="471935" cy="225849"/>
          </a:xfrm>
          <a:prstGeom prst="rect">
            <a:avLst/>
          </a:prstGeom>
        </p:spPr>
        <p:txBody>
          <a:bodyPr anchor="t" rtlCol="false" tIns="0" lIns="0" bIns="0" rIns="0">
            <a:spAutoFit/>
          </a:bodyPr>
          <a:lstStyle/>
          <a:p>
            <a:pPr algn="just">
              <a:lnSpc>
                <a:spcPts val="1841"/>
              </a:lnSpc>
            </a:pPr>
            <a:r>
              <a:rPr lang="en-US" sz="954">
                <a:solidFill>
                  <a:srgbClr val="404040"/>
                </a:solidFill>
                <a:latin typeface="Cigars"/>
                <a:ea typeface="Cigars"/>
                <a:cs typeface="Cigars"/>
                <a:sym typeface="Cigars"/>
              </a:rPr>
              <a:t>Concept</a:t>
            </a:r>
          </a:p>
        </p:txBody>
      </p:sp>
      <p:sp>
        <p:nvSpPr>
          <p:cNvPr name="TextBox 27" id="27"/>
          <p:cNvSpPr txBox="true"/>
          <p:nvPr/>
        </p:nvSpPr>
        <p:spPr>
          <a:xfrm rot="0">
            <a:off x="5309885" y="5583729"/>
            <a:ext cx="471935" cy="240242"/>
          </a:xfrm>
          <a:prstGeom prst="rect">
            <a:avLst/>
          </a:prstGeom>
        </p:spPr>
        <p:txBody>
          <a:bodyPr anchor="t" rtlCol="false" tIns="0" lIns="0" bIns="0" rIns="0">
            <a:spAutoFit/>
          </a:bodyPr>
          <a:lstStyle/>
          <a:p>
            <a:pPr algn="just">
              <a:lnSpc>
                <a:spcPts val="1938"/>
              </a:lnSpc>
            </a:pPr>
            <a:r>
              <a:rPr lang="en-US" sz="1004">
                <a:solidFill>
                  <a:srgbClr val="404040"/>
                </a:solidFill>
                <a:latin typeface="Cigars"/>
                <a:ea typeface="Cigars"/>
                <a:cs typeface="Cigars"/>
                <a:sym typeface="Cigars"/>
              </a:rPr>
              <a:t>Total</a:t>
            </a:r>
          </a:p>
        </p:txBody>
      </p:sp>
      <p:sp>
        <p:nvSpPr>
          <p:cNvPr name="AutoShape 28" id="28"/>
          <p:cNvSpPr/>
          <p:nvPr/>
        </p:nvSpPr>
        <p:spPr>
          <a:xfrm>
            <a:off x="512303" y="8465450"/>
            <a:ext cx="6747793" cy="0"/>
          </a:xfrm>
          <a:prstGeom prst="line">
            <a:avLst/>
          </a:prstGeom>
          <a:ln cap="flat" w="9525">
            <a:solidFill>
              <a:srgbClr val="404040"/>
            </a:solidFill>
            <a:prstDash val="solid"/>
            <a:headEnd type="none" len="sm" w="sm"/>
            <a:tailEnd type="none" len="sm" w="sm"/>
          </a:ln>
        </p:spPr>
      </p:sp>
      <p:sp>
        <p:nvSpPr>
          <p:cNvPr name="TextBox 29" id="29"/>
          <p:cNvSpPr txBox="true"/>
          <p:nvPr/>
        </p:nvSpPr>
        <p:spPr>
          <a:xfrm rot="0">
            <a:off x="3298298" y="8632137"/>
            <a:ext cx="1493500"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GRAND TOTAL (USD)</a:t>
            </a:r>
          </a:p>
        </p:txBody>
      </p:sp>
      <p:sp>
        <p:nvSpPr>
          <p:cNvPr name="TextBox 30" id="30"/>
          <p:cNvSpPr txBox="true"/>
          <p:nvPr/>
        </p:nvSpPr>
        <p:spPr>
          <a:xfrm rot="0">
            <a:off x="5287453" y="8632137"/>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US$0,000</a:t>
            </a:r>
          </a:p>
        </p:txBody>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493949"/>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TextBox 5" id="5"/>
          <p:cNvSpPr txBox="true"/>
          <p:nvPr/>
        </p:nvSpPr>
        <p:spPr>
          <a:xfrm rot="0">
            <a:off x="489871" y="565131"/>
            <a:ext cx="6264383" cy="471843"/>
          </a:xfrm>
          <a:prstGeom prst="rect">
            <a:avLst/>
          </a:prstGeom>
        </p:spPr>
        <p:txBody>
          <a:bodyPr anchor="t" rtlCol="false" tIns="0" lIns="0" bIns="0" rIns="0">
            <a:spAutoFit/>
          </a:bodyPr>
          <a:lstStyle/>
          <a:p>
            <a:pPr algn="l" marL="0" indent="0" lvl="0">
              <a:lnSpc>
                <a:spcPts val="2838"/>
              </a:lnSpc>
              <a:spcBef>
                <a:spcPct val="0"/>
              </a:spcBef>
            </a:pPr>
            <a:r>
              <a:rPr lang="en-US" b="true" sz="3461">
                <a:solidFill>
                  <a:srgbClr val="FFFFFF"/>
                </a:solidFill>
                <a:latin typeface="HW Cigars Trial Semi-Bold"/>
                <a:ea typeface="HW Cigars Trial Semi-Bold"/>
                <a:cs typeface="HW Cigars Trial Semi-Bold"/>
                <a:sym typeface="HW Cigars Trial Semi-Bold"/>
              </a:rPr>
              <a:t>Notes &amp; Cancellation Policies</a:t>
            </a:r>
          </a:p>
        </p:txBody>
      </p:sp>
      <p:sp>
        <p:nvSpPr>
          <p:cNvPr name="TextBox 6" id="6"/>
          <p:cNvSpPr txBox="true"/>
          <p:nvPr/>
        </p:nvSpPr>
        <p:spPr>
          <a:xfrm rot="0">
            <a:off x="554860" y="3188074"/>
            <a:ext cx="5731048" cy="1300734"/>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Services not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Personal expenses (tips, calls, medical expenses)</a:t>
            </a:r>
          </a:p>
          <a:p>
            <a:pPr algn="l" marL="194310" indent="-97155" lvl="1">
              <a:lnSpc>
                <a:spcPts val="1188"/>
              </a:lnSpc>
              <a:buFont typeface="Arial"/>
              <a:buChar char="•"/>
            </a:pPr>
            <a:r>
              <a:rPr lang="en-US" sz="900">
                <a:solidFill>
                  <a:srgbClr val="000000"/>
                </a:solidFill>
                <a:latin typeface="Cigars"/>
                <a:ea typeface="Cigars"/>
                <a:cs typeface="Cigars"/>
                <a:sym typeface="Cigars"/>
              </a:rPr>
              <a:t>Meals not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Tour, transportation &amp; activities not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Visas</a:t>
            </a:r>
          </a:p>
          <a:p>
            <a:pPr algn="l" marL="194310" indent="-97155" lvl="1">
              <a:lnSpc>
                <a:spcPts val="1188"/>
              </a:lnSpc>
              <a:buFont typeface="Arial"/>
              <a:buChar char="•"/>
            </a:pPr>
            <a:r>
              <a:rPr lang="en-US" sz="900">
                <a:solidFill>
                  <a:srgbClr val="000000"/>
                </a:solidFill>
                <a:latin typeface="Cigars"/>
                <a:ea typeface="Cigars"/>
                <a:cs typeface="Cigars"/>
                <a:sym typeface="Cigars"/>
              </a:rPr>
              <a:t>Travel Insurance</a:t>
            </a:r>
          </a:p>
          <a:p>
            <a:pPr algn="l" marL="194310" indent="-97155" lvl="1">
              <a:lnSpc>
                <a:spcPts val="1188"/>
              </a:lnSpc>
              <a:buFont typeface="Arial"/>
              <a:buChar char="•"/>
            </a:pPr>
            <a:r>
              <a:rPr lang="en-US" sz="900">
                <a:solidFill>
                  <a:srgbClr val="000000"/>
                </a:solidFill>
                <a:latin typeface="Cigars"/>
                <a:ea typeface="Cigars"/>
                <a:cs typeface="Cigars"/>
                <a:sym typeface="Cigars"/>
              </a:rPr>
              <a:t>Extra luggage expenses as not permitted by flight tariff</a:t>
            </a:r>
          </a:p>
          <a:p>
            <a:pPr algn="l" marL="194310" indent="-97155" lvl="1">
              <a:lnSpc>
                <a:spcPts val="1188"/>
              </a:lnSpc>
              <a:buFont typeface="Arial"/>
              <a:buChar char="•"/>
            </a:pPr>
            <a:r>
              <a:rPr lang="en-US" sz="900">
                <a:solidFill>
                  <a:srgbClr val="000000"/>
                </a:solidFill>
                <a:latin typeface="Cigars"/>
                <a:ea typeface="Cigars"/>
                <a:cs typeface="Cigars"/>
                <a:sym typeface="Cigars"/>
              </a:rPr>
              <a:t>Seat assignment</a:t>
            </a:r>
          </a:p>
          <a:p>
            <a:pPr algn="l" marL="194310" indent="-97155" lvl="1">
              <a:lnSpc>
                <a:spcPts val="1188"/>
              </a:lnSpc>
              <a:buFont typeface="Arial"/>
              <a:buChar char="•"/>
            </a:pPr>
            <a:r>
              <a:rPr lang="en-US" sz="900">
                <a:solidFill>
                  <a:srgbClr val="000000"/>
                </a:solidFill>
                <a:latin typeface="Cigars"/>
                <a:ea typeface="Cigars"/>
                <a:cs typeface="Cigars"/>
                <a:sym typeface="Cigars"/>
              </a:rPr>
              <a:t>COVID Testing </a:t>
            </a:r>
          </a:p>
        </p:txBody>
      </p:sp>
      <p:sp>
        <p:nvSpPr>
          <p:cNvPr name="TextBox 7" id="7"/>
          <p:cNvSpPr txBox="true"/>
          <p:nvPr/>
        </p:nvSpPr>
        <p:spPr>
          <a:xfrm rot="0">
            <a:off x="554860" y="2129980"/>
            <a:ext cx="4222747"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Price includes:</a:t>
            </a:r>
          </a:p>
        </p:txBody>
      </p:sp>
      <p:sp>
        <p:nvSpPr>
          <p:cNvPr name="TextBox 8" id="8"/>
          <p:cNvSpPr txBox="true"/>
          <p:nvPr/>
        </p:nvSpPr>
        <p:spPr>
          <a:xfrm rot="0">
            <a:off x="489871" y="7073756"/>
            <a:ext cx="3895525" cy="157734"/>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Guide, vehicle for tour and transfer, and admission fees: </a:t>
            </a:r>
          </a:p>
        </p:txBody>
      </p:sp>
      <p:sp>
        <p:nvSpPr>
          <p:cNvPr name="TextBox 9" id="9"/>
          <p:cNvSpPr txBox="true"/>
          <p:nvPr/>
        </p:nvSpPr>
        <p:spPr>
          <a:xfrm rot="0">
            <a:off x="777240" y="7326740"/>
            <a:ext cx="4802696" cy="58635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21 days ago: 20% of total travel product price</a:t>
            </a:r>
          </a:p>
          <a:p>
            <a:pPr algn="l" marL="194310" indent="-97155" lvl="1">
              <a:lnSpc>
                <a:spcPts val="1188"/>
              </a:lnSpc>
              <a:buFont typeface="Arial"/>
              <a:buChar char="•"/>
            </a:pPr>
            <a:r>
              <a:rPr lang="en-US" sz="900">
                <a:solidFill>
                  <a:srgbClr val="000000"/>
                </a:solidFill>
                <a:latin typeface="Cigars"/>
                <a:ea typeface="Cigars"/>
                <a:cs typeface="Cigars"/>
                <a:sym typeface="Cigars"/>
              </a:rPr>
              <a:t>14 days ago: 30% of total travel product price</a:t>
            </a:r>
          </a:p>
          <a:p>
            <a:pPr algn="l" marL="194310" indent="-97155" lvl="1">
              <a:lnSpc>
                <a:spcPts val="1188"/>
              </a:lnSpc>
              <a:buFont typeface="Arial"/>
              <a:buChar char="•"/>
            </a:pPr>
            <a:r>
              <a:rPr lang="en-US" sz="900">
                <a:solidFill>
                  <a:srgbClr val="000000"/>
                </a:solidFill>
                <a:latin typeface="Cigars"/>
                <a:ea typeface="Cigars"/>
                <a:cs typeface="Cigars"/>
                <a:sym typeface="Cigars"/>
              </a:rPr>
              <a:t>7 days ago: 50% of travel product price</a:t>
            </a:r>
          </a:p>
          <a:p>
            <a:pPr algn="l" marL="194310" indent="-97155" lvl="1">
              <a:lnSpc>
                <a:spcPts val="1188"/>
              </a:lnSpc>
              <a:buFont typeface="Arial"/>
              <a:buChar char="•"/>
            </a:pPr>
            <a:r>
              <a:rPr lang="en-US" sz="900">
                <a:solidFill>
                  <a:srgbClr val="000000"/>
                </a:solidFill>
                <a:latin typeface="Cigars"/>
                <a:ea typeface="Cigars"/>
                <a:cs typeface="Cigars"/>
                <a:sym typeface="Cigars"/>
              </a:rPr>
              <a:t>From the day before to the day: 100% of the total travel product price </a:t>
            </a:r>
          </a:p>
        </p:txBody>
      </p:sp>
      <p:sp>
        <p:nvSpPr>
          <p:cNvPr name="TextBox 10" id="10"/>
          <p:cNvSpPr txBox="true"/>
          <p:nvPr/>
        </p:nvSpPr>
        <p:spPr>
          <a:xfrm rot="0">
            <a:off x="489871" y="7979774"/>
            <a:ext cx="4424696" cy="30060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Special Activities: 100% cancellation charge from 30 days prior</a:t>
            </a:r>
          </a:p>
          <a:p>
            <a:pPr algn="l" marL="194310" indent="-97155" lvl="1">
              <a:lnSpc>
                <a:spcPts val="1188"/>
              </a:lnSpc>
              <a:buFont typeface="Arial"/>
              <a:buChar char="•"/>
            </a:pPr>
            <a:r>
              <a:rPr lang="en-US" sz="900">
                <a:solidFill>
                  <a:srgbClr val="000000"/>
                </a:solidFill>
                <a:latin typeface="Cigars"/>
                <a:ea typeface="Cigars"/>
                <a:cs typeface="Cigars"/>
                <a:sym typeface="Cigars"/>
              </a:rPr>
              <a:t>Trains: Non-refundable from the moment of purchase </a:t>
            </a:r>
          </a:p>
        </p:txBody>
      </p:sp>
      <p:sp>
        <p:nvSpPr>
          <p:cNvPr name="TextBox 11" id="11"/>
          <p:cNvSpPr txBox="true"/>
          <p:nvPr/>
        </p:nvSpPr>
        <p:spPr>
          <a:xfrm rot="0">
            <a:off x="554860" y="4835831"/>
            <a:ext cx="6440300" cy="172935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This is just a quote. There are no confirmed services as of today. All is subject to availability and price changes the moment of confirmation.</a:t>
            </a:r>
          </a:p>
          <a:p>
            <a:pPr algn="l" marL="194310" indent="-97155" lvl="1">
              <a:lnSpc>
                <a:spcPts val="1188"/>
              </a:lnSpc>
              <a:buFont typeface="Arial"/>
              <a:buChar char="•"/>
            </a:pPr>
            <a:r>
              <a:rPr lang="en-US" sz="900">
                <a:solidFill>
                  <a:srgbClr val="000000"/>
                </a:solidFill>
                <a:latin typeface="Cigars"/>
                <a:ea typeface="Cigars"/>
                <a:cs typeface="Cigars"/>
                <a:sym typeface="Cigars"/>
              </a:rPr>
              <a:t>Flight price is subject to change</a:t>
            </a:r>
          </a:p>
          <a:p>
            <a:pPr algn="l" marL="194310" indent="-97155" lvl="1">
              <a:lnSpc>
                <a:spcPts val="1188"/>
              </a:lnSpc>
              <a:buFont typeface="Arial"/>
              <a:buChar char="•"/>
            </a:pPr>
            <a:r>
              <a:rPr lang="en-US" sz="900">
                <a:solidFill>
                  <a:srgbClr val="000000"/>
                </a:solidFill>
                <a:latin typeface="Cigars"/>
                <a:ea typeface="Cigars"/>
                <a:cs typeface="Cigars"/>
                <a:sym typeface="Cigars"/>
              </a:rPr>
              <a:t>Flights are NON-REFUNDABLE - the moment they are emitted they are subject to change fees</a:t>
            </a:r>
          </a:p>
          <a:p>
            <a:pPr algn="l" marL="194310" indent="-97155" lvl="1">
              <a:lnSpc>
                <a:spcPts val="1188"/>
              </a:lnSpc>
              <a:buFont typeface="Arial"/>
              <a:buChar char="•"/>
            </a:pPr>
            <a:r>
              <a:rPr lang="en-US" sz="900">
                <a:solidFill>
                  <a:srgbClr val="000000"/>
                </a:solidFill>
                <a:latin typeface="Cigars"/>
                <a:ea typeface="Cigars"/>
                <a:cs typeface="Cigars"/>
                <a:sym typeface="Cigars"/>
              </a:rPr>
              <a:t>Airlines reserve the right to cancel and change the time, aircraft and oversell the flight</a:t>
            </a:r>
          </a:p>
          <a:p>
            <a:pPr algn="l" marL="194310" indent="-97155" lvl="1">
              <a:lnSpc>
                <a:spcPts val="1188"/>
              </a:lnSpc>
              <a:buFont typeface="Arial"/>
              <a:buChar char="•"/>
            </a:pPr>
            <a:r>
              <a:rPr lang="en-US" sz="900">
                <a:solidFill>
                  <a:srgbClr val="000000"/>
                </a:solidFill>
                <a:latin typeface="Cigars"/>
                <a:ea typeface="Cigars"/>
                <a:cs typeface="Cigars"/>
                <a:sym typeface="Cigars"/>
              </a:rPr>
              <a:t>Any additional services the guest might require imply additional costs</a:t>
            </a:r>
          </a:p>
          <a:p>
            <a:pPr algn="l" marL="194310" indent="-97155" lvl="1">
              <a:lnSpc>
                <a:spcPts val="1188"/>
              </a:lnSpc>
              <a:buFont typeface="Arial"/>
              <a:buChar char="•"/>
            </a:pPr>
            <a:r>
              <a:rPr lang="en-US" sz="900">
                <a:solidFill>
                  <a:srgbClr val="000000"/>
                </a:solidFill>
                <a:latin typeface="Cigars"/>
                <a:ea typeface="Cigars"/>
                <a:cs typeface="Cigars"/>
                <a:sym typeface="Cigars"/>
              </a:rPr>
              <a:t>The validity of the guest’s passports MUST BE at least 6 months of the day of departure</a:t>
            </a:r>
          </a:p>
          <a:p>
            <a:pPr algn="l" marL="194310" indent="-97155" lvl="1">
              <a:lnSpc>
                <a:spcPts val="1188"/>
              </a:lnSpc>
              <a:buFont typeface="Arial"/>
              <a:buChar char="•"/>
            </a:pPr>
            <a:r>
              <a:rPr lang="en-US" sz="900">
                <a:solidFill>
                  <a:srgbClr val="000000"/>
                </a:solidFill>
                <a:latin typeface="Cigars"/>
                <a:ea typeface="Cigars"/>
                <a:cs typeface="Cigars"/>
                <a:sym typeface="Cigars"/>
              </a:rPr>
              <a:t> Each guest is responsible of consulting each country’s entry requirements and visa applications</a:t>
            </a:r>
          </a:p>
          <a:p>
            <a:pPr algn="l" marL="194310" indent="-97155" lvl="1">
              <a:lnSpc>
                <a:spcPts val="1188"/>
              </a:lnSpc>
              <a:buFont typeface="Arial"/>
              <a:buChar char="•"/>
            </a:pPr>
            <a:r>
              <a:rPr lang="en-US" sz="900">
                <a:solidFill>
                  <a:srgbClr val="000000"/>
                </a:solidFill>
                <a:latin typeface="Cigars"/>
                <a:ea typeface="Cigars"/>
                <a:cs typeface="Cigars"/>
                <a:sym typeface="Cigars"/>
              </a:rPr>
              <a:t>Price might fluctuate depending on currency exchange rates</a:t>
            </a:r>
          </a:p>
          <a:p>
            <a:pPr algn="l" marL="194310" indent="-97155" lvl="1">
              <a:lnSpc>
                <a:spcPts val="1188"/>
              </a:lnSpc>
              <a:buFont typeface="Arial"/>
              <a:buChar char="•"/>
            </a:pPr>
            <a:r>
              <a:rPr lang="en-US" sz="900">
                <a:solidFill>
                  <a:srgbClr val="000000"/>
                </a:solidFill>
                <a:latin typeface="Cigars"/>
                <a:ea typeface="Cigars"/>
                <a:cs typeface="Cigars"/>
                <a:sym typeface="Cigars"/>
              </a:rPr>
              <a:t>We strongly recommend the purchase of travel insurance (covering emergency medical evacuation).</a:t>
            </a:r>
          </a:p>
          <a:p>
            <a:pPr algn="l" marL="194310" indent="-97155" lvl="1">
              <a:lnSpc>
                <a:spcPts val="1188"/>
              </a:lnSpc>
              <a:buFont typeface="Arial"/>
              <a:buChar char="•"/>
            </a:pPr>
            <a:r>
              <a:rPr lang="en-US" sz="900">
                <a:solidFill>
                  <a:srgbClr val="000000"/>
                </a:solidFill>
                <a:latin typeface="Cigars"/>
                <a:ea typeface="Cigars"/>
                <a:cs typeface="Cigars"/>
                <a:sym typeface="Cigars"/>
              </a:rPr>
              <a:t> Rooms at hotels are available only from 15:00 on arrival day till 10:00 on departure date. A supplement will be added if early check-in or late check-out is desired. </a:t>
            </a:r>
          </a:p>
        </p:txBody>
      </p:sp>
      <p:sp>
        <p:nvSpPr>
          <p:cNvPr name="TextBox 12" id="12"/>
          <p:cNvSpPr txBox="true"/>
          <p:nvPr/>
        </p:nvSpPr>
        <p:spPr>
          <a:xfrm rot="0">
            <a:off x="489871" y="6820772"/>
            <a:ext cx="2865815"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CANCELLATION POLICIES</a:t>
            </a:r>
          </a:p>
        </p:txBody>
      </p:sp>
      <p:sp>
        <p:nvSpPr>
          <p:cNvPr name="TextBox 13" id="13"/>
          <p:cNvSpPr txBox="true"/>
          <p:nvPr/>
        </p:nvSpPr>
        <p:spPr>
          <a:xfrm rot="0">
            <a:off x="554860" y="2305335"/>
            <a:ext cx="5099394" cy="58635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Flights as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Hotels stays as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Meals as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Tours, transportation &amp; activities as specified in the itinerary </a:t>
            </a:r>
          </a:p>
        </p:txBody>
      </p:sp>
      <p:sp>
        <p:nvSpPr>
          <p:cNvPr name="TextBox 14" id="14"/>
          <p:cNvSpPr txBox="true"/>
          <p:nvPr/>
        </p:nvSpPr>
        <p:spPr>
          <a:xfrm rot="0">
            <a:off x="554860" y="3011290"/>
            <a:ext cx="4222747"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Price does not include:</a:t>
            </a:r>
          </a:p>
        </p:txBody>
      </p:sp>
      <p:sp>
        <p:nvSpPr>
          <p:cNvPr name="TextBox 15" id="15"/>
          <p:cNvSpPr txBox="true"/>
          <p:nvPr/>
        </p:nvSpPr>
        <p:spPr>
          <a:xfrm rot="0">
            <a:off x="554860" y="4612633"/>
            <a:ext cx="4222747"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Important Notes: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DAGgPeQjeF0</dc:identifier>
  <dcterms:modified xsi:type="dcterms:W3CDTF">2011-08-01T06:04:30Z</dcterms:modified>
  <cp:revision>1</cp:revision>
  <dc:title>Copia de Template Itinerario 2025 NUBA Insider</dc:title>
</cp:coreProperties>
</file>