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1032" r:id="rId4"/>
    <p:sldId id="650" r:id="rId5"/>
    <p:sldId id="493" r:id="rId6"/>
    <p:sldId id="655" r:id="rId7"/>
    <p:sldId id="634" r:id="rId8"/>
    <p:sldId id="1647" r:id="rId9"/>
    <p:sldId id="1648" r:id="rId10"/>
    <p:sldId id="1649" r:id="rId11"/>
    <p:sldId id="1651" r:id="rId12"/>
    <p:sldId id="1652" r:id="rId13"/>
    <p:sldId id="1653" r:id="rId14"/>
    <p:sldId id="1654" r:id="rId15"/>
    <p:sldId id="1655" r:id="rId16"/>
    <p:sldId id="1656" r:id="rId17"/>
    <p:sldId id="1657" r:id="rId18"/>
    <p:sldId id="1650" r:id="rId19"/>
    <p:sldId id="1658" r:id="rId20"/>
    <p:sldId id="261" r:id="rId21"/>
    <p:sldId id="1623" r:id="rId22"/>
    <p:sldId id="1624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orient="horz" pos="300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7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o Albarrán" initials="AA" lastIdx="37" clrIdx="0">
    <p:extLst>
      <p:ext uri="{19B8F6BF-5375-455C-9EA6-DF929625EA0E}">
        <p15:presenceInfo xmlns:p15="http://schemas.microsoft.com/office/powerpoint/2012/main" userId="S::adriano.albarran@b83850859.onmicrosoft.com::e4ae4c88-add8-4303-adec-821e7bb9dc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C1A"/>
    <a:srgbClr val="0056B0"/>
    <a:srgbClr val="1F2733"/>
    <a:srgbClr val="E2D1A6"/>
    <a:srgbClr val="B19C71"/>
    <a:srgbClr val="FF5D44"/>
    <a:srgbClr val="F9F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92"/>
    <p:restoredTop sz="96405"/>
  </p:normalViewPr>
  <p:slideViewPr>
    <p:cSldViewPr snapToGrid="0" snapToObjects="1" showGuides="1">
      <p:cViewPr varScale="1">
        <p:scale>
          <a:sx n="114" d="100"/>
          <a:sy n="114" d="100"/>
        </p:scale>
        <p:origin x="906" y="102"/>
      </p:cViewPr>
      <p:guideLst>
        <p:guide orient="horz" pos="2160"/>
        <p:guide pos="3840"/>
        <p:guide pos="325"/>
        <p:guide orient="horz" pos="300"/>
        <p:guide orient="horz" pos="3997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8CD45-1C1E-834E-8B41-46FCF687D733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362A8-4E83-DC4F-9CB5-FDE1602A42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233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1126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AE770C-D057-40C8-82EC-015558223DAC}" type="slidenum">
              <a:rPr lang="en-US" altLang="es-ES" sz="1200" smtClean="0"/>
              <a:pPr/>
              <a:t>4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405415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1126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AE770C-D057-40C8-82EC-015558223DAC}" type="slidenum">
              <a:rPr lang="en-US" altLang="es-ES" sz="1200" smtClean="0"/>
              <a:pPr/>
              <a:t>5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021497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1126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AE770C-D057-40C8-82EC-015558223DAC}" type="slidenum">
              <a:rPr lang="en-US" altLang="es-ES" sz="1200" smtClean="0"/>
              <a:pPr/>
              <a:t>6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90529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BC78BD09-E8F4-D245-8992-C15E9ADE31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1999" cy="6858000"/>
          </a:xfrm>
          <a:effectLst/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045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C3ADD6-2D3F-435E-BF27-EFCABE279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6BB519-430A-4077-8AC0-DF2AAA5B2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19AFBE-6F58-44FE-9019-8A96212B0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CEECA7-C48E-4124-A4CF-8F2F0F046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4F54-26A7-470B-983E-36EFA3D86E66}" type="datetimeFigureOut">
              <a:rPr lang="es-ES" smtClean="0"/>
              <a:pPr/>
              <a:t>26/10/2021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D0D8E1-E613-4EDE-BBBE-504279C2B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D32C9C-C9FB-4588-90C7-4A089E8C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7E53-D949-4C8F-B42B-0D234C25AA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808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3">
            <a:extLst>
              <a:ext uri="{FF2B5EF4-FFF2-40B4-BE49-F238E27FC236}">
                <a16:creationId xmlns:a16="http://schemas.microsoft.com/office/drawing/2014/main" id="{F62B4EFC-1B12-654A-BC75-24D0292E48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096000" cy="3348243"/>
          </a:xfrm>
          <a:effectLst/>
        </p:spPr>
        <p:txBody>
          <a:bodyPr/>
          <a:lstStyle/>
          <a:p>
            <a:endParaRPr lang="es-ES" dirty="0"/>
          </a:p>
        </p:txBody>
      </p:sp>
      <p:sp>
        <p:nvSpPr>
          <p:cNvPr id="13" name="Marcador de posición de imagen 3">
            <a:extLst>
              <a:ext uri="{FF2B5EF4-FFF2-40B4-BE49-F238E27FC236}">
                <a16:creationId xmlns:a16="http://schemas.microsoft.com/office/drawing/2014/main" id="{8742754A-D48F-1345-9983-099811B75C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518116"/>
            <a:ext cx="6096000" cy="3348243"/>
          </a:xfrm>
          <a:effectLst/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556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DD16B807-9720-C54F-84BB-7FE3A40359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095999" cy="6858000"/>
          </a:xfrm>
          <a:effectLst/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3499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6F1ECF72-DEBE-6C46-BBDD-BC07F33E36D9}"/>
              </a:ext>
            </a:extLst>
          </p:cNvPr>
          <p:cNvSpPr/>
          <p:nvPr userDrawn="1"/>
        </p:nvSpPr>
        <p:spPr>
          <a:xfrm>
            <a:off x="0" y="0"/>
            <a:ext cx="1842868" cy="6858000"/>
          </a:xfrm>
          <a:prstGeom prst="rect">
            <a:avLst/>
          </a:prstGeom>
          <a:solidFill>
            <a:srgbClr val="F9F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Marcador de posición de imagen 3">
            <a:extLst>
              <a:ext uri="{FF2B5EF4-FFF2-40B4-BE49-F238E27FC236}">
                <a16:creationId xmlns:a16="http://schemas.microsoft.com/office/drawing/2014/main" id="{751F383C-8B2D-454E-A4D8-FB48A31FBA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effectLst/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916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9D744BE2-67DA-7249-A08C-B93CF3438145}"/>
              </a:ext>
            </a:extLst>
          </p:cNvPr>
          <p:cNvSpPr/>
          <p:nvPr userDrawn="1"/>
        </p:nvSpPr>
        <p:spPr>
          <a:xfrm>
            <a:off x="4082950" y="0"/>
            <a:ext cx="4026100" cy="6858000"/>
          </a:xfrm>
          <a:prstGeom prst="rect">
            <a:avLst/>
          </a:prstGeom>
          <a:solidFill>
            <a:srgbClr val="F9F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Marcador de posición de imagen 3">
            <a:extLst>
              <a:ext uri="{FF2B5EF4-FFF2-40B4-BE49-F238E27FC236}">
                <a16:creationId xmlns:a16="http://schemas.microsoft.com/office/drawing/2014/main" id="{19724694-FB65-4C4F-9E29-0D64052B1B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01014" y="503555"/>
            <a:ext cx="5215254" cy="2864490"/>
          </a:xfrm>
          <a:effectLst/>
        </p:spPr>
        <p:txBody>
          <a:bodyPr/>
          <a:lstStyle/>
          <a:p>
            <a:endParaRPr lang="es-ES" dirty="0"/>
          </a:p>
        </p:txBody>
      </p:sp>
      <p:sp>
        <p:nvSpPr>
          <p:cNvPr id="16" name="Marcador de posición de imagen 3">
            <a:extLst>
              <a:ext uri="{FF2B5EF4-FFF2-40B4-BE49-F238E27FC236}">
                <a16:creationId xmlns:a16="http://schemas.microsoft.com/office/drawing/2014/main" id="{075B405A-A2E2-F040-A7A1-55E4F2A733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68962" y="3485294"/>
            <a:ext cx="5215254" cy="2864490"/>
          </a:xfrm>
          <a:effectLst/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683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FCC949-3E88-5A4C-ADD1-9376DBA08552}"/>
              </a:ext>
            </a:extLst>
          </p:cNvPr>
          <p:cNvSpPr/>
          <p:nvPr userDrawn="1"/>
        </p:nvSpPr>
        <p:spPr>
          <a:xfrm>
            <a:off x="0" y="0"/>
            <a:ext cx="1842868" cy="6858000"/>
          </a:xfrm>
          <a:prstGeom prst="rect">
            <a:avLst/>
          </a:prstGeom>
          <a:solidFill>
            <a:srgbClr val="F9F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5D3EE319-CC0E-9146-85D1-3DDA71EA8C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348243"/>
          </a:xfrm>
          <a:effectLst/>
        </p:spPr>
        <p:txBody>
          <a:bodyPr/>
          <a:lstStyle/>
          <a:p>
            <a:endParaRPr lang="es-ES" dirty="0"/>
          </a:p>
        </p:txBody>
      </p:sp>
      <p:sp>
        <p:nvSpPr>
          <p:cNvPr id="8" name="Marcador de posición de imagen 3">
            <a:extLst>
              <a:ext uri="{FF2B5EF4-FFF2-40B4-BE49-F238E27FC236}">
                <a16:creationId xmlns:a16="http://schemas.microsoft.com/office/drawing/2014/main" id="{CBC23E31-A50A-1F4F-99D6-26E66D5446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518116"/>
            <a:ext cx="6096000" cy="3348243"/>
          </a:xfrm>
          <a:effectLst/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0909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20278CE-8E46-EF44-9993-18AD3306D8B0}"/>
              </a:ext>
            </a:extLst>
          </p:cNvPr>
          <p:cNvSpPr/>
          <p:nvPr userDrawn="1"/>
        </p:nvSpPr>
        <p:spPr>
          <a:xfrm>
            <a:off x="0" y="0"/>
            <a:ext cx="1842868" cy="6858000"/>
          </a:xfrm>
          <a:prstGeom prst="rect">
            <a:avLst/>
          </a:prstGeom>
          <a:solidFill>
            <a:srgbClr val="F9F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3">
            <a:extLst>
              <a:ext uri="{FF2B5EF4-FFF2-40B4-BE49-F238E27FC236}">
                <a16:creationId xmlns:a16="http://schemas.microsoft.com/office/drawing/2014/main" id="{6BCC0F47-5593-3248-84AE-23CC8640DF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effectLst/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029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A48F2-4966-4E23-8613-C92F3919F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916AB8-A9B4-4558-9EC7-B6B1421C6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AA6AFD-D8B3-4880-B384-B14668E75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9295C-14A3-473D-8675-29868C88AF77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8BBFF0-9294-48BE-852D-E6F408B2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ECA18D-7128-41BF-B5E5-C2220E61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72E33-319C-4756-81E6-4B81834868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921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340332-B2DA-4EB6-B3C3-E8B0F4027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C092A6-FE13-4151-88C8-9BF4C321A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458E5E-BF31-4CBD-90AD-294A2B01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4F54-26A7-470B-983E-36EFA3D86E66}" type="datetimeFigureOut">
              <a:rPr lang="es-ES" smtClean="0"/>
              <a:pPr/>
              <a:t>26/10/2021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A75141-F4A0-4A5C-B554-0ABD97AE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E9A962-CF4C-4584-BFEA-1EEBFC7BF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7E53-D949-4C8F-B42B-0D234C25AA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7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A57FA91-2279-984F-90EA-53A564160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889876-8156-AC44-9FB1-DEDD86848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6D125-86E7-3146-B5D8-F1EDB1AA5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1ECE-27C0-7E49-8043-6EE52A300D49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D2ED85-BB34-AE47-BF88-DC38D46F0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E15458-939A-1F43-8F79-93454F495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384F2-2096-2141-9558-55CAA347F7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70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PRESENTACI&#211;N%20CON%20V&#205;DEOS/CARDIVA_ARA%20MALIKIAN.mp4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PRESENTACI&#211;N%20CON%20V&#205;DEOS/Coca%20Cola%20-%20solo%20m&#250;sica.mp4" TargetMode="External"/><Relationship Id="rId5" Type="http://schemas.openxmlformats.org/officeDocument/2006/relationships/hyperlink" Target="CARDIVA_ARA%20MALIKIAN.mp4" TargetMode="Externa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PRESENTACI&#211;N%20CON%20V&#205;DEOS/cannes%20thermomix%20v8.mp4" TargetMode="External"/><Relationship Id="rId7" Type="http://schemas.openxmlformats.org/officeDocument/2006/relationships/hyperlink" Target="V&#237;deo%20World%20Law%20Congress%202019.mp4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Nuba_AMC%20Evento%203%20marzo%2021%20Making%20Of%20V2.m4v" TargetMode="External"/><Relationship Id="rId5" Type="http://schemas.openxmlformats.org/officeDocument/2006/relationships/hyperlink" Target="cannes%20thermomix%20v8.mp4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hyperlink" Target="EVENTOS%20VIRTUALES/Nuba_AMC%20Evento%203%20marzo%2021%20Making%20Of%20V2.m4v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Nuba_Michelin%20Generacion%20M%20Resumen%20V3.m4v" TargetMode="External"/><Relationship Id="rId7" Type="http://schemas.openxmlformats.org/officeDocument/2006/relationships/hyperlink" Target="PRESENTACI&#211;N%20CON%20V&#205;DEOS/FINAL%20MICHELIN.mp4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PRESENTACI&#211;N%20CON%20V&#205;DEOS/MEJOR%20EVENTO%20RESPONSABLE.mp4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hyperlink" Target="MONTAJE%20TOYOTA%20v3.mp4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PRESENTACI&#211;N%20CON%20V&#205;DEOS/Final_MBFS.mp4" TargetMode="External"/><Relationship Id="rId7" Type="http://schemas.openxmlformats.org/officeDocument/2006/relationships/hyperlink" Target="Final_MBFS.mp4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Kelloggs_opening%20v&#237;deo.mov" TargetMode="Externa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DUBAI.mp4" TargetMode="External"/><Relationship Id="rId3" Type="http://schemas.openxmlformats.org/officeDocument/2006/relationships/hyperlink" Target="PRESENTACI&#211;N%20CON%20V&#205;DEOS/MBFS%20Orient%20Express.mp4" TargetMode="External"/><Relationship Id="rId7" Type="http://schemas.openxmlformats.org/officeDocument/2006/relationships/hyperlink" Target="MBFS_Gerentes2018_OrientExpress_Trailer%20(1)%20(1)%20(1).mp4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hyperlink" Target="PRESENTACI&#211;N%20CON%20V&#205;DEOS/AAFF%20JAPON%20VWFS.mp4" TargetMode="External"/><Relationship Id="rId10" Type="http://schemas.openxmlformats.org/officeDocument/2006/relationships/hyperlink" Target="AAFF%20JAPON%20VWFS.mp4" TargetMode="External"/><Relationship Id="rId4" Type="http://schemas.openxmlformats.org/officeDocument/2006/relationships/image" Target="../media/image38.jpe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hyperlink" Target="1-MBFS_Sudafrica_Resumen.mp4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ZADIBE%20PUERTO%20RICO.mp4" TargetMode="Externa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hyperlink" Target="KENIA.mp4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Brasil.mp4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8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69CF41-8EF5-A944-AB1B-876169801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6DA849E7-38BF-6648-AAA5-7D0E79F56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6595" y="2195006"/>
            <a:ext cx="1738810" cy="24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2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5770235E-A1EF-DF42-9536-826534A0B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559" y="0"/>
            <a:ext cx="7863441" cy="6858000"/>
          </a:xfrm>
          <a:prstGeom prst="rect">
            <a:avLst/>
          </a:prstGeom>
        </p:spPr>
      </p:pic>
      <p:pic>
        <p:nvPicPr>
          <p:cNvPr id="25" name="Imagen 24">
            <a:hlinkClick r:id="rId3" action="ppaction://hlinkfile"/>
            <a:extLst>
              <a:ext uri="{FF2B5EF4-FFF2-40B4-BE49-F238E27FC236}">
                <a16:creationId xmlns:a16="http://schemas.microsoft.com/office/drawing/2014/main" id="{F33AA87A-0012-8647-9E08-1EE7E1D27F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30089" y="0"/>
            <a:ext cx="7367302" cy="6858000"/>
          </a:xfrm>
          <a:prstGeom prst="rect">
            <a:avLst/>
          </a:prstGeom>
        </p:spPr>
      </p:pic>
      <p:sp>
        <p:nvSpPr>
          <p:cNvPr id="28" name="Paralelogramo 27">
            <a:extLst>
              <a:ext uri="{FF2B5EF4-FFF2-40B4-BE49-F238E27FC236}">
                <a16:creationId xmlns:a16="http://schemas.microsoft.com/office/drawing/2014/main" id="{8DE4FC65-BDEE-B045-BB39-681FA6F56540}"/>
              </a:ext>
            </a:extLst>
          </p:cNvPr>
          <p:cNvSpPr/>
          <p:nvPr/>
        </p:nvSpPr>
        <p:spPr>
          <a:xfrm>
            <a:off x="3628864" y="0"/>
            <a:ext cx="4851143" cy="6858000"/>
          </a:xfrm>
          <a:prstGeom prst="parallelogram">
            <a:avLst>
              <a:gd name="adj" fmla="val 12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Paralelogramo 16">
            <a:hlinkClick r:id="rId5" action="ppaction://hlinkfile"/>
            <a:extLst>
              <a:ext uri="{FF2B5EF4-FFF2-40B4-BE49-F238E27FC236}">
                <a16:creationId xmlns:a16="http://schemas.microsoft.com/office/drawing/2014/main" id="{5BEBFFE2-4726-AE4E-9880-1B839CA71114}"/>
              </a:ext>
            </a:extLst>
          </p:cNvPr>
          <p:cNvSpPr/>
          <p:nvPr/>
        </p:nvSpPr>
        <p:spPr>
          <a:xfrm>
            <a:off x="-205097" y="5428034"/>
            <a:ext cx="317544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30 Aniversario</a:t>
            </a:r>
          </a:p>
          <a:p>
            <a:pPr algn="ctr">
              <a:defRPr/>
            </a:pPr>
            <a:r>
              <a:rPr lang="es-ES" sz="1400" b="1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Cardiva</a:t>
            </a: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Madrid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19" name="Paralelogramo 18">
            <a:hlinkClick r:id="rId6" action="ppaction://hlinkfile"/>
            <a:extLst>
              <a:ext uri="{FF2B5EF4-FFF2-40B4-BE49-F238E27FC236}">
                <a16:creationId xmlns:a16="http://schemas.microsoft.com/office/drawing/2014/main" id="{39A9624D-3089-1440-811C-A64104D224BC}"/>
              </a:ext>
            </a:extLst>
          </p:cNvPr>
          <p:cNvSpPr/>
          <p:nvPr/>
        </p:nvSpPr>
        <p:spPr>
          <a:xfrm>
            <a:off x="3628865" y="5428034"/>
            <a:ext cx="3032182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 err="1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All</a:t>
            </a: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Hands</a:t>
            </a: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 Meeting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Coca Cola Company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Málaga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22" name="Paralelogramo 21">
            <a:extLst>
              <a:ext uri="{FF2B5EF4-FFF2-40B4-BE49-F238E27FC236}">
                <a16:creationId xmlns:a16="http://schemas.microsoft.com/office/drawing/2014/main" id="{F1169B1A-398B-6B43-877F-C3F7873AF94D}"/>
              </a:ext>
            </a:extLst>
          </p:cNvPr>
          <p:cNvSpPr/>
          <p:nvPr/>
        </p:nvSpPr>
        <p:spPr>
          <a:xfrm>
            <a:off x="7928490" y="5428034"/>
            <a:ext cx="3293691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Toyota C-HR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Toyota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Madrid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78C12F1-3C34-3641-B356-4801BF50FB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213615"/>
            <a:ext cx="1702377" cy="60390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3A21534-DEFC-1748-A8D3-AC8250336164}"/>
              </a:ext>
            </a:extLst>
          </p:cNvPr>
          <p:cNvSpPr/>
          <p:nvPr/>
        </p:nvSpPr>
        <p:spPr>
          <a:xfrm>
            <a:off x="-2066306" y="-380010"/>
            <a:ext cx="2066306" cy="8122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DAC87BFF-9920-2C4B-BF2C-8845851C9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0" y="1228117"/>
            <a:ext cx="3810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a fot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1415F8A2-D5C5-3648-AF54-A25A1629B5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7245" y="0"/>
            <a:ext cx="6774756" cy="6858000"/>
          </a:xfrm>
          <a:prstGeom prst="rect">
            <a:avLst/>
          </a:prstGeom>
        </p:spPr>
      </p:pic>
      <p:pic>
        <p:nvPicPr>
          <p:cNvPr id="11" name="Imagen 10" descr="Un grupo de personas en un escenario&#10;&#10;Descripción generada automáticamente">
            <a:hlinkClick r:id="rId3" action="ppaction://hlinkfile"/>
            <a:extLst>
              <a:ext uri="{FF2B5EF4-FFF2-40B4-BE49-F238E27FC236}">
                <a16:creationId xmlns:a16="http://schemas.microsoft.com/office/drawing/2014/main" id="{B610552B-A944-5445-91BD-A295306E63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682186" cy="6858000"/>
          </a:xfrm>
          <a:prstGeom prst="rect">
            <a:avLst/>
          </a:prstGeom>
        </p:spPr>
      </p:pic>
      <p:sp>
        <p:nvSpPr>
          <p:cNvPr id="28" name="Paralelogramo 27">
            <a:extLst>
              <a:ext uri="{FF2B5EF4-FFF2-40B4-BE49-F238E27FC236}">
                <a16:creationId xmlns:a16="http://schemas.microsoft.com/office/drawing/2014/main" id="{8DE4FC65-BDEE-B045-BB39-681FA6F56540}"/>
              </a:ext>
            </a:extLst>
          </p:cNvPr>
          <p:cNvSpPr/>
          <p:nvPr/>
        </p:nvSpPr>
        <p:spPr>
          <a:xfrm>
            <a:off x="3628864" y="0"/>
            <a:ext cx="4851143" cy="6858000"/>
          </a:xfrm>
          <a:prstGeom prst="parallelogram">
            <a:avLst>
              <a:gd name="adj" fmla="val 12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Paralelogramo 16">
            <a:hlinkClick r:id="rId5" action="ppaction://hlinkfile"/>
            <a:extLst>
              <a:ext uri="{FF2B5EF4-FFF2-40B4-BE49-F238E27FC236}">
                <a16:creationId xmlns:a16="http://schemas.microsoft.com/office/drawing/2014/main" id="{5BEBFFE2-4726-AE4E-9880-1B839CA71114}"/>
              </a:ext>
            </a:extLst>
          </p:cNvPr>
          <p:cNvSpPr/>
          <p:nvPr/>
        </p:nvSpPr>
        <p:spPr>
          <a:xfrm>
            <a:off x="-205097" y="5428034"/>
            <a:ext cx="317544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Convención Anual</a:t>
            </a:r>
          </a:p>
          <a:p>
            <a:pPr algn="ctr">
              <a:defRPr/>
            </a:pPr>
            <a:r>
              <a:rPr lang="es-ES" sz="1400" b="1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Thermomix</a:t>
            </a: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Cannes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19" name="Paralelogramo 18">
            <a:hlinkClick r:id="rId6" action="ppaction://hlinkfile"/>
            <a:extLst>
              <a:ext uri="{FF2B5EF4-FFF2-40B4-BE49-F238E27FC236}">
                <a16:creationId xmlns:a16="http://schemas.microsoft.com/office/drawing/2014/main" id="{39A9624D-3089-1440-811C-A64104D224BC}"/>
              </a:ext>
            </a:extLst>
          </p:cNvPr>
          <p:cNvSpPr/>
          <p:nvPr/>
        </p:nvSpPr>
        <p:spPr>
          <a:xfrm>
            <a:off x="3628865" y="5428034"/>
            <a:ext cx="3032182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Evento Híbrido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AMC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Madrid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22" name="Paralelogramo 21">
            <a:hlinkClick r:id="rId7" action="ppaction://hlinkfile"/>
            <a:extLst>
              <a:ext uri="{FF2B5EF4-FFF2-40B4-BE49-F238E27FC236}">
                <a16:creationId xmlns:a16="http://schemas.microsoft.com/office/drawing/2014/main" id="{F1169B1A-398B-6B43-877F-C3F7873AF94D}"/>
              </a:ext>
            </a:extLst>
          </p:cNvPr>
          <p:cNvSpPr/>
          <p:nvPr/>
        </p:nvSpPr>
        <p:spPr>
          <a:xfrm>
            <a:off x="7928490" y="5428034"/>
            <a:ext cx="3293691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 err="1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World</a:t>
            </a: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Law</a:t>
            </a: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Congress</a:t>
            </a:r>
            <a:endParaRPr lang="es-ES" dirty="0">
              <a:solidFill>
                <a:schemeClr val="bg1"/>
              </a:solidFill>
              <a:latin typeface="Noe Display" panose="020A0500090400000002" pitchFamily="18" charset="77"/>
              <a:cs typeface="Sweet Sans Pro" panose="02000000000000000000" pitchFamily="50" charset="0"/>
            </a:endParaRP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WJA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Madrid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78C12F1-3C34-3641-B356-4801BF50FBF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213615"/>
            <a:ext cx="1702377" cy="60390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3A21534-DEFC-1748-A8D3-AC8250336164}"/>
              </a:ext>
            </a:extLst>
          </p:cNvPr>
          <p:cNvSpPr/>
          <p:nvPr/>
        </p:nvSpPr>
        <p:spPr>
          <a:xfrm>
            <a:off x="-2066306" y="-380010"/>
            <a:ext cx="2066306" cy="8122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>
            <a:hlinkClick r:id="rId9" action="ppaction://hlinkfile"/>
            <a:extLst>
              <a:ext uri="{FF2B5EF4-FFF2-40B4-BE49-F238E27FC236}">
                <a16:creationId xmlns:a16="http://schemas.microsoft.com/office/drawing/2014/main" id="{23B4AA00-FFA4-1A49-9655-3B1F5FDA18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5813" y="1866946"/>
            <a:ext cx="3560373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14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CBDF5E5-D839-9B4E-9FB6-19C4DCFCFCF0}"/>
              </a:ext>
            </a:extLst>
          </p:cNvPr>
          <p:cNvSpPr/>
          <p:nvPr/>
        </p:nvSpPr>
        <p:spPr>
          <a:xfrm>
            <a:off x="-338520" y="-213756"/>
            <a:ext cx="4851143" cy="7220198"/>
          </a:xfrm>
          <a:prstGeom prst="rect">
            <a:avLst/>
          </a:prstGeom>
          <a:solidFill>
            <a:srgbClr val="0056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11D79D-560B-124E-906A-01BB1B4A41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863" y="0"/>
            <a:ext cx="4851143" cy="6858000"/>
          </a:xfrm>
          <a:prstGeom prst="parallelogram">
            <a:avLst>
              <a:gd name="adj" fmla="val 11781"/>
            </a:avLst>
          </a:prstGeom>
        </p:spPr>
      </p:pic>
      <p:sp>
        <p:nvSpPr>
          <p:cNvPr id="17" name="Paralelogramo 16">
            <a:extLst>
              <a:ext uri="{FF2B5EF4-FFF2-40B4-BE49-F238E27FC236}">
                <a16:creationId xmlns:a16="http://schemas.microsoft.com/office/drawing/2014/main" id="{5BEBFFE2-4726-AE4E-9880-1B839CA71114}"/>
              </a:ext>
            </a:extLst>
          </p:cNvPr>
          <p:cNvSpPr/>
          <p:nvPr/>
        </p:nvSpPr>
        <p:spPr>
          <a:xfrm>
            <a:off x="-205097" y="5428034"/>
            <a:ext cx="317544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Evento Responsable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HRA </a:t>
            </a:r>
            <a:r>
              <a:rPr lang="es-ES" sz="1400" b="1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Pharma</a:t>
            </a: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Andalucía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19" name="Paralelogramo 18">
            <a:extLst>
              <a:ext uri="{FF2B5EF4-FFF2-40B4-BE49-F238E27FC236}">
                <a16:creationId xmlns:a16="http://schemas.microsoft.com/office/drawing/2014/main" id="{39A9624D-3089-1440-811C-A64104D224BC}"/>
              </a:ext>
            </a:extLst>
          </p:cNvPr>
          <p:cNvSpPr/>
          <p:nvPr/>
        </p:nvSpPr>
        <p:spPr>
          <a:xfrm>
            <a:off x="3628865" y="5428034"/>
            <a:ext cx="3293690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Convención distribución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Porsche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Marbella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22" name="Paralelogramo 21">
            <a:hlinkClick r:id="rId3" action="ppaction://hlinkfile"/>
            <a:extLst>
              <a:ext uri="{FF2B5EF4-FFF2-40B4-BE49-F238E27FC236}">
                <a16:creationId xmlns:a16="http://schemas.microsoft.com/office/drawing/2014/main" id="{F1169B1A-398B-6B43-877F-C3F7873AF94D}"/>
              </a:ext>
            </a:extLst>
          </p:cNvPr>
          <p:cNvSpPr/>
          <p:nvPr/>
        </p:nvSpPr>
        <p:spPr>
          <a:xfrm>
            <a:off x="7928490" y="5428034"/>
            <a:ext cx="3293691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Evento Online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Michelin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Madrid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78C12F1-3C34-3641-B356-4801BF50FB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213615"/>
            <a:ext cx="1702377" cy="60390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3A21534-DEFC-1748-A8D3-AC8250336164}"/>
              </a:ext>
            </a:extLst>
          </p:cNvPr>
          <p:cNvSpPr/>
          <p:nvPr/>
        </p:nvSpPr>
        <p:spPr>
          <a:xfrm>
            <a:off x="-2066306" y="-380010"/>
            <a:ext cx="2066306" cy="8122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hlinkClick r:id="rId5" action="ppaction://hlinkfile"/>
            <a:extLst>
              <a:ext uri="{FF2B5EF4-FFF2-40B4-BE49-F238E27FC236}">
                <a16:creationId xmlns:a16="http://schemas.microsoft.com/office/drawing/2014/main" id="{A1A0B3D9-A938-AF48-B63A-5F502700BF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915" y="1763053"/>
            <a:ext cx="3444948" cy="2764526"/>
          </a:xfrm>
          <a:prstGeom prst="rect">
            <a:avLst/>
          </a:prstGeom>
        </p:spPr>
      </p:pic>
      <p:pic>
        <p:nvPicPr>
          <p:cNvPr id="16" name="Imagen 15">
            <a:hlinkClick r:id="rId7" action="ppaction://hlinkfile"/>
            <a:extLst>
              <a:ext uri="{FF2B5EF4-FFF2-40B4-BE49-F238E27FC236}">
                <a16:creationId xmlns:a16="http://schemas.microsoft.com/office/drawing/2014/main" id="{CDB386E3-DF26-FD40-84AA-3A35B3AFF18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5317" y="1763053"/>
            <a:ext cx="3823552" cy="3149415"/>
          </a:xfrm>
          <a:prstGeom prst="parallelogram">
            <a:avLst>
              <a:gd name="adj" fmla="val 14151"/>
            </a:avLst>
          </a:prstGeom>
        </p:spPr>
      </p:pic>
    </p:spTree>
    <p:extLst>
      <p:ext uri="{BB962C8B-B14F-4D97-AF65-F5344CB8AC3E}">
        <p14:creationId xmlns:p14="http://schemas.microsoft.com/office/powerpoint/2010/main" val="2542742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BAEC2C8-6033-0249-9AE1-84CCFAC011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569" y="0"/>
            <a:ext cx="4983431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99E5DD-1D0F-D946-926E-2A5AD6CF09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299627" cy="6858000"/>
          </a:xfrm>
          <a:prstGeom prst="rect">
            <a:avLst/>
          </a:prstGeom>
        </p:spPr>
      </p:pic>
      <p:sp>
        <p:nvSpPr>
          <p:cNvPr id="17" name="Paralelogramo 16">
            <a:extLst>
              <a:ext uri="{FF2B5EF4-FFF2-40B4-BE49-F238E27FC236}">
                <a16:creationId xmlns:a16="http://schemas.microsoft.com/office/drawing/2014/main" id="{5BEBFFE2-4726-AE4E-9880-1B839CA71114}"/>
              </a:ext>
            </a:extLst>
          </p:cNvPr>
          <p:cNvSpPr/>
          <p:nvPr/>
        </p:nvSpPr>
        <p:spPr>
          <a:xfrm>
            <a:off x="-205097" y="5428034"/>
            <a:ext cx="317544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Presentación </a:t>
            </a:r>
            <a:r>
              <a:rPr lang="es-ES" dirty="0" err="1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Actros</a:t>
            </a:r>
            <a:endParaRPr lang="es-ES" dirty="0">
              <a:solidFill>
                <a:schemeClr val="bg1"/>
              </a:solidFill>
              <a:latin typeface="Noe Display" panose="020A0500090400000002" pitchFamily="18" charset="77"/>
              <a:cs typeface="Sweet Sans Pro" panose="02000000000000000000" pitchFamily="50" charset="0"/>
            </a:endParaRP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Mercedes Benz </a:t>
            </a:r>
            <a:r>
              <a:rPr lang="es-ES" sz="1400" b="1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Trucks</a:t>
            </a:r>
            <a:endParaRPr lang="es-ES" sz="1400" b="1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Madrid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22" name="Paralelogramo 21">
            <a:hlinkClick r:id="rId4" action="ppaction://hlinkfile"/>
            <a:extLst>
              <a:ext uri="{FF2B5EF4-FFF2-40B4-BE49-F238E27FC236}">
                <a16:creationId xmlns:a16="http://schemas.microsoft.com/office/drawing/2014/main" id="{F1169B1A-398B-6B43-877F-C3F7873AF94D}"/>
              </a:ext>
            </a:extLst>
          </p:cNvPr>
          <p:cNvSpPr/>
          <p:nvPr/>
        </p:nvSpPr>
        <p:spPr>
          <a:xfrm>
            <a:off x="7928490" y="5428034"/>
            <a:ext cx="3293691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Presentación </a:t>
            </a:r>
            <a:r>
              <a:rPr lang="es-ES" dirty="0" err="1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Aygo</a:t>
            </a:r>
            <a:endParaRPr lang="es-ES" dirty="0">
              <a:solidFill>
                <a:schemeClr val="bg1"/>
              </a:solidFill>
              <a:latin typeface="Noe Display" panose="020A0500090400000002" pitchFamily="18" charset="77"/>
              <a:cs typeface="Sweet Sans Pro" panose="02000000000000000000" pitchFamily="50" charset="0"/>
            </a:endParaRP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Toyota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Madrid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78C12F1-3C34-3641-B356-4801BF50FB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213615"/>
            <a:ext cx="1702377" cy="60390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3A21534-DEFC-1748-A8D3-AC8250336164}"/>
              </a:ext>
            </a:extLst>
          </p:cNvPr>
          <p:cNvSpPr/>
          <p:nvPr/>
        </p:nvSpPr>
        <p:spPr>
          <a:xfrm>
            <a:off x="-2066306" y="-380010"/>
            <a:ext cx="2066306" cy="8122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Paralelogramo 17">
            <a:extLst>
              <a:ext uri="{FF2B5EF4-FFF2-40B4-BE49-F238E27FC236}">
                <a16:creationId xmlns:a16="http://schemas.microsoft.com/office/drawing/2014/main" id="{118312B9-1BA7-7148-8A1E-4062348E27D5}"/>
              </a:ext>
            </a:extLst>
          </p:cNvPr>
          <p:cNvSpPr/>
          <p:nvPr/>
        </p:nvSpPr>
        <p:spPr>
          <a:xfrm>
            <a:off x="3628864" y="0"/>
            <a:ext cx="4851143" cy="6858000"/>
          </a:xfrm>
          <a:prstGeom prst="parallelogram">
            <a:avLst>
              <a:gd name="adj" fmla="val 12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Paralelogramo 18">
            <a:extLst>
              <a:ext uri="{FF2B5EF4-FFF2-40B4-BE49-F238E27FC236}">
                <a16:creationId xmlns:a16="http://schemas.microsoft.com/office/drawing/2014/main" id="{39A9624D-3089-1440-811C-A64104D224BC}"/>
              </a:ext>
            </a:extLst>
          </p:cNvPr>
          <p:cNvSpPr/>
          <p:nvPr/>
        </p:nvSpPr>
        <p:spPr>
          <a:xfrm>
            <a:off x="3628865" y="5428034"/>
            <a:ext cx="3293690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Evento Interno 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BNP </a:t>
            </a:r>
            <a:r>
              <a:rPr lang="es-ES" sz="1400" b="1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Cardif</a:t>
            </a:r>
            <a:endParaRPr lang="es-ES" sz="1400" b="1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Madrid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F6079948-8CF3-B94A-AB54-AC771231DB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47469" y="3042498"/>
            <a:ext cx="3355047" cy="7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2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Un grupo de personas en un evento&#10;&#10;Descripción generada automáticamente">
            <a:extLst>
              <a:ext uri="{FF2B5EF4-FFF2-40B4-BE49-F238E27FC236}">
                <a16:creationId xmlns:a16="http://schemas.microsoft.com/office/drawing/2014/main" id="{22D5DF67-CFD2-7F47-B9B9-C8B685C40E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8922"/>
            <a:ext cx="6096001" cy="6858000"/>
          </a:xfrm>
          <a:prstGeom prst="rect">
            <a:avLst/>
          </a:prstGeom>
        </p:spPr>
      </p:pic>
      <p:pic>
        <p:nvPicPr>
          <p:cNvPr id="12" name="Imagen 11" descr="Imagen que contiene hombre, sostener, grande, aire&#10;&#10;Descripción generada automáticamente">
            <a:hlinkClick r:id="rId3" action="ppaction://hlinkfile"/>
            <a:extLst>
              <a:ext uri="{FF2B5EF4-FFF2-40B4-BE49-F238E27FC236}">
                <a16:creationId xmlns:a16="http://schemas.microsoft.com/office/drawing/2014/main" id="{F4497141-65C8-BC40-B0B9-8CF160773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2674" y="0"/>
            <a:ext cx="4803521" cy="6858000"/>
          </a:xfrm>
          <a:prstGeom prst="parallelogram">
            <a:avLst>
              <a:gd name="adj" fmla="val 11162"/>
            </a:avLst>
          </a:prstGeom>
        </p:spPr>
      </p:pic>
      <p:sp>
        <p:nvSpPr>
          <p:cNvPr id="17" name="Paralelogramo 16">
            <a:extLst>
              <a:ext uri="{FF2B5EF4-FFF2-40B4-BE49-F238E27FC236}">
                <a16:creationId xmlns:a16="http://schemas.microsoft.com/office/drawing/2014/main" id="{5BEBFFE2-4726-AE4E-9880-1B839CA71114}"/>
              </a:ext>
            </a:extLst>
          </p:cNvPr>
          <p:cNvSpPr/>
          <p:nvPr/>
        </p:nvSpPr>
        <p:spPr>
          <a:xfrm>
            <a:off x="-205097" y="5428034"/>
            <a:ext cx="317544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Cena Convención Anual</a:t>
            </a:r>
          </a:p>
          <a:p>
            <a:pPr algn="ctr">
              <a:defRPr/>
            </a:pPr>
            <a:r>
              <a:rPr lang="es-ES" sz="1400" b="1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Clifford</a:t>
            </a: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 Chance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Málaga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22" name="Paralelogramo 21">
            <a:hlinkClick r:id="rId5" action="ppaction://hlinkfile"/>
            <a:extLst>
              <a:ext uri="{FF2B5EF4-FFF2-40B4-BE49-F238E27FC236}">
                <a16:creationId xmlns:a16="http://schemas.microsoft.com/office/drawing/2014/main" id="{F1169B1A-398B-6B43-877F-C3F7873AF94D}"/>
              </a:ext>
            </a:extLst>
          </p:cNvPr>
          <p:cNvSpPr/>
          <p:nvPr/>
        </p:nvSpPr>
        <p:spPr>
          <a:xfrm>
            <a:off x="7928490" y="5428034"/>
            <a:ext cx="3293691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Convención Anual</a:t>
            </a:r>
          </a:p>
          <a:p>
            <a:pPr algn="ctr">
              <a:defRPr/>
            </a:pPr>
            <a:r>
              <a:rPr lang="es-ES" sz="1400" b="1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Kelloggs</a:t>
            </a: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Oporto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78C12F1-3C34-3641-B356-4801BF50FB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213615"/>
            <a:ext cx="1702377" cy="60390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3A21534-DEFC-1748-A8D3-AC8250336164}"/>
              </a:ext>
            </a:extLst>
          </p:cNvPr>
          <p:cNvSpPr/>
          <p:nvPr/>
        </p:nvSpPr>
        <p:spPr>
          <a:xfrm>
            <a:off x="-2066306" y="-380010"/>
            <a:ext cx="2066306" cy="8122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Paralelogramo 18">
            <a:hlinkClick r:id="rId7" action="ppaction://hlinkfile"/>
            <a:extLst>
              <a:ext uri="{FF2B5EF4-FFF2-40B4-BE49-F238E27FC236}">
                <a16:creationId xmlns:a16="http://schemas.microsoft.com/office/drawing/2014/main" id="{39A9624D-3089-1440-811C-A64104D224BC}"/>
              </a:ext>
            </a:extLst>
          </p:cNvPr>
          <p:cNvSpPr/>
          <p:nvPr/>
        </p:nvSpPr>
        <p:spPr>
          <a:xfrm>
            <a:off x="3652674" y="5428034"/>
            <a:ext cx="385886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30 Aniversario Mercedes Benz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Mercedes Benz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Madrid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1FDF00-EF56-944C-A86B-2FF66B6519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0" y="2766951"/>
            <a:ext cx="330630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75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9E50385-B2CD-3748-AFBB-C9EBBC6A4FE6}"/>
              </a:ext>
            </a:extLst>
          </p:cNvPr>
          <p:cNvSpPr/>
          <p:nvPr/>
        </p:nvSpPr>
        <p:spPr>
          <a:xfrm>
            <a:off x="7537733" y="0"/>
            <a:ext cx="4654267" cy="6915760"/>
          </a:xfrm>
          <a:prstGeom prst="rect">
            <a:avLst/>
          </a:prstGeom>
          <a:solidFill>
            <a:srgbClr val="B40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9AC694-937B-DB47-8FB3-40914A159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653" y="1890030"/>
            <a:ext cx="3882122" cy="25786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B99D4F-8C37-7F40-9E08-A75F4151F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674" y="-57760"/>
            <a:ext cx="4803521" cy="6973520"/>
          </a:xfrm>
          <a:prstGeom prst="parallelogram">
            <a:avLst>
              <a:gd name="adj" fmla="val 10898"/>
            </a:avLst>
          </a:prstGeom>
        </p:spPr>
      </p:pic>
      <p:sp>
        <p:nvSpPr>
          <p:cNvPr id="17" name="Paralelogramo 16">
            <a:extLst>
              <a:ext uri="{FF2B5EF4-FFF2-40B4-BE49-F238E27FC236}">
                <a16:creationId xmlns:a16="http://schemas.microsoft.com/office/drawing/2014/main" id="{5BEBFFE2-4726-AE4E-9880-1B839CA71114}"/>
              </a:ext>
            </a:extLst>
          </p:cNvPr>
          <p:cNvSpPr/>
          <p:nvPr/>
        </p:nvSpPr>
        <p:spPr>
          <a:xfrm>
            <a:off x="-205097" y="5428034"/>
            <a:ext cx="317544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Eventos Online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Caterpillar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Europa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22" name="Paralelogramo 21">
            <a:extLst>
              <a:ext uri="{FF2B5EF4-FFF2-40B4-BE49-F238E27FC236}">
                <a16:creationId xmlns:a16="http://schemas.microsoft.com/office/drawing/2014/main" id="{F1169B1A-398B-6B43-877F-C3F7873AF94D}"/>
              </a:ext>
            </a:extLst>
          </p:cNvPr>
          <p:cNvSpPr/>
          <p:nvPr/>
        </p:nvSpPr>
        <p:spPr>
          <a:xfrm>
            <a:off x="7970053" y="5428034"/>
            <a:ext cx="3293691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Evento Online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Generali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Madrid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78C12F1-3C34-3641-B356-4801BF50FB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213615"/>
            <a:ext cx="1702377" cy="60390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3A21534-DEFC-1748-A8D3-AC8250336164}"/>
              </a:ext>
            </a:extLst>
          </p:cNvPr>
          <p:cNvSpPr/>
          <p:nvPr/>
        </p:nvSpPr>
        <p:spPr>
          <a:xfrm>
            <a:off x="-2066306" y="-367484"/>
            <a:ext cx="2066306" cy="8122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Paralelogramo 18">
            <a:extLst>
              <a:ext uri="{FF2B5EF4-FFF2-40B4-BE49-F238E27FC236}">
                <a16:creationId xmlns:a16="http://schemas.microsoft.com/office/drawing/2014/main" id="{39A9624D-3089-1440-811C-A64104D224BC}"/>
              </a:ext>
            </a:extLst>
          </p:cNvPr>
          <p:cNvSpPr/>
          <p:nvPr/>
        </p:nvSpPr>
        <p:spPr>
          <a:xfrm>
            <a:off x="3678870" y="5428034"/>
            <a:ext cx="3949481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Evento Online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Mercedes Benz </a:t>
            </a:r>
            <a:r>
              <a:rPr lang="es-ES" sz="1400" b="1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Financial</a:t>
            </a: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Services</a:t>
            </a:r>
            <a:endParaRPr lang="es-ES" sz="1400" b="1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Madrid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97801CC-B49B-3944-9AFC-050E57F20C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25" y="2330940"/>
            <a:ext cx="3535033" cy="169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17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091265-3188-9244-B77F-3D4ACBA1B1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3059" y="0"/>
            <a:ext cx="4448942" cy="6915760"/>
          </a:xfrm>
          <a:prstGeom prst="rect">
            <a:avLst/>
          </a:prstGeom>
        </p:spPr>
      </p:pic>
      <p:pic>
        <p:nvPicPr>
          <p:cNvPr id="11" name="Picture 4" descr="New Grand Suites on the Luxurious Venice-Simplon-Orient-Express | London  Business News | Londonlovesbusiness.com">
            <a:hlinkClick r:id="rId3" action="ppaction://hlinkfile"/>
            <a:extLst>
              <a:ext uri="{FF2B5EF4-FFF2-40B4-BE49-F238E27FC236}">
                <a16:creationId xmlns:a16="http://schemas.microsoft.com/office/drawing/2014/main" id="{29992AEE-F99D-BC47-AD02-FD37E8D11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69904" y="0"/>
            <a:ext cx="8720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sultado de imagen de kyoto">
            <a:hlinkClick r:id="rId5" action="ppaction://hlinkfile"/>
            <a:extLst>
              <a:ext uri="{FF2B5EF4-FFF2-40B4-BE49-F238E27FC236}">
                <a16:creationId xmlns:a16="http://schemas.microsoft.com/office/drawing/2014/main" id="{9D71DE73-F2DF-5D40-B892-EF6FBC17E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8870" y="-8368"/>
            <a:ext cx="4777326" cy="6924128"/>
          </a:xfrm>
          <a:prstGeom prst="parallelogram">
            <a:avLst>
              <a:gd name="adj" fmla="val 939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aralelogramo 16">
            <a:hlinkClick r:id="rId7" action="ppaction://hlinkfile"/>
            <a:extLst>
              <a:ext uri="{FF2B5EF4-FFF2-40B4-BE49-F238E27FC236}">
                <a16:creationId xmlns:a16="http://schemas.microsoft.com/office/drawing/2014/main" id="{5BEBFFE2-4726-AE4E-9880-1B839CA71114}"/>
              </a:ext>
            </a:extLst>
          </p:cNvPr>
          <p:cNvSpPr/>
          <p:nvPr/>
        </p:nvSpPr>
        <p:spPr>
          <a:xfrm>
            <a:off x="-205097" y="5428034"/>
            <a:ext cx="317544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Incentivos Gerentes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Mercedes Benz</a:t>
            </a:r>
          </a:p>
          <a:p>
            <a:pPr algn="ctr">
              <a:defRPr/>
            </a:pPr>
            <a:r>
              <a:rPr lang="es-ES" sz="1400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Orient</a:t>
            </a: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 Express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22" name="Paralelogramo 21">
            <a:hlinkClick r:id="rId8" action="ppaction://hlinkfile"/>
            <a:extLst>
              <a:ext uri="{FF2B5EF4-FFF2-40B4-BE49-F238E27FC236}">
                <a16:creationId xmlns:a16="http://schemas.microsoft.com/office/drawing/2014/main" id="{F1169B1A-398B-6B43-877F-C3F7873AF94D}"/>
              </a:ext>
            </a:extLst>
          </p:cNvPr>
          <p:cNvSpPr/>
          <p:nvPr/>
        </p:nvSpPr>
        <p:spPr>
          <a:xfrm>
            <a:off x="7996307" y="5428034"/>
            <a:ext cx="3293691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 Vendedores</a:t>
            </a:r>
          </a:p>
          <a:p>
            <a:pPr algn="ctr">
              <a:defRPr/>
            </a:pPr>
            <a:r>
              <a:rPr lang="es-ES" sz="1400" b="1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Thermomix</a:t>
            </a: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 </a:t>
            </a:r>
          </a:p>
          <a:p>
            <a:pPr algn="ctr">
              <a:defRPr/>
            </a:pPr>
            <a:r>
              <a:rPr lang="es-ES" sz="1400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Dubai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78C12F1-3C34-3641-B356-4801BF50FB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213615"/>
            <a:ext cx="1702377" cy="60390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3A21534-DEFC-1748-A8D3-AC8250336164}"/>
              </a:ext>
            </a:extLst>
          </p:cNvPr>
          <p:cNvSpPr/>
          <p:nvPr/>
        </p:nvSpPr>
        <p:spPr>
          <a:xfrm>
            <a:off x="-2066306" y="-380010"/>
            <a:ext cx="2066306" cy="8122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Paralelogramo 18">
            <a:hlinkClick r:id="rId10" action="ppaction://hlinkfile"/>
            <a:extLst>
              <a:ext uri="{FF2B5EF4-FFF2-40B4-BE49-F238E27FC236}">
                <a16:creationId xmlns:a16="http://schemas.microsoft.com/office/drawing/2014/main" id="{39A9624D-3089-1440-811C-A64104D224BC}"/>
              </a:ext>
            </a:extLst>
          </p:cNvPr>
          <p:cNvSpPr/>
          <p:nvPr/>
        </p:nvSpPr>
        <p:spPr>
          <a:xfrm>
            <a:off x="3678870" y="5428034"/>
            <a:ext cx="385886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 Vendedores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Volkswagen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Japón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29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77E7867-E9FA-224E-B037-AF9DC97A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072" y="0"/>
            <a:ext cx="4197928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3ACF426-34E0-D74F-AA79-F8BA0976A9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98072" y="8368"/>
            <a:ext cx="10306373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E89B65F-25D6-404B-ACB9-963784FC0B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8870" y="-49392"/>
            <a:ext cx="4777326" cy="6924128"/>
          </a:xfrm>
          <a:prstGeom prst="parallelogram">
            <a:avLst>
              <a:gd name="adj" fmla="val 9101"/>
            </a:avLst>
          </a:prstGeom>
        </p:spPr>
      </p:pic>
      <p:sp>
        <p:nvSpPr>
          <p:cNvPr id="17" name="Paralelogramo 16">
            <a:extLst>
              <a:ext uri="{FF2B5EF4-FFF2-40B4-BE49-F238E27FC236}">
                <a16:creationId xmlns:a16="http://schemas.microsoft.com/office/drawing/2014/main" id="{5BEBFFE2-4726-AE4E-9880-1B839CA71114}"/>
              </a:ext>
            </a:extLst>
          </p:cNvPr>
          <p:cNvSpPr/>
          <p:nvPr/>
        </p:nvSpPr>
        <p:spPr>
          <a:xfrm>
            <a:off x="-205097" y="5428034"/>
            <a:ext cx="317544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 Gerentes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Mazda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Myanmar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22" name="Paralelogramo 21">
            <a:hlinkClick r:id="rId5" action="ppaction://hlinkfile"/>
            <a:extLst>
              <a:ext uri="{FF2B5EF4-FFF2-40B4-BE49-F238E27FC236}">
                <a16:creationId xmlns:a16="http://schemas.microsoft.com/office/drawing/2014/main" id="{F1169B1A-398B-6B43-877F-C3F7873AF94D}"/>
              </a:ext>
            </a:extLst>
          </p:cNvPr>
          <p:cNvSpPr/>
          <p:nvPr/>
        </p:nvSpPr>
        <p:spPr>
          <a:xfrm>
            <a:off x="8058150" y="5428034"/>
            <a:ext cx="3231848" cy="914400"/>
          </a:xfrm>
          <a:prstGeom prst="parallelogram">
            <a:avLst>
              <a:gd name="adj" fmla="val 6981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 Distribuidores</a:t>
            </a:r>
          </a:p>
          <a:p>
            <a:pPr algn="ctr">
              <a:defRPr/>
            </a:pPr>
            <a:r>
              <a:rPr lang="es-ES" sz="1400" b="1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Zadibe</a:t>
            </a: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Puerto Rico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78C12F1-3C34-3641-B356-4801BF50FB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213615"/>
            <a:ext cx="1702377" cy="60390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3A21534-DEFC-1748-A8D3-AC8250336164}"/>
              </a:ext>
            </a:extLst>
          </p:cNvPr>
          <p:cNvSpPr/>
          <p:nvPr/>
        </p:nvSpPr>
        <p:spPr>
          <a:xfrm>
            <a:off x="-2066306" y="-380010"/>
            <a:ext cx="2066306" cy="8122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Paralelogramo 18">
            <a:hlinkClick r:id="rId7" action="ppaction://hlinkfile"/>
            <a:extLst>
              <a:ext uri="{FF2B5EF4-FFF2-40B4-BE49-F238E27FC236}">
                <a16:creationId xmlns:a16="http://schemas.microsoft.com/office/drawing/2014/main" id="{39A9624D-3089-1440-811C-A64104D224BC}"/>
              </a:ext>
            </a:extLst>
          </p:cNvPr>
          <p:cNvSpPr/>
          <p:nvPr/>
        </p:nvSpPr>
        <p:spPr>
          <a:xfrm>
            <a:off x="3678870" y="5428034"/>
            <a:ext cx="385886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 Gerentes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Mercedes Benz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Sudáfrica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14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Auroras boreales en la Laponia Sueca | Cosas de Viajes">
            <a:extLst>
              <a:ext uri="{FF2B5EF4-FFF2-40B4-BE49-F238E27FC236}">
                <a16:creationId xmlns:a16="http://schemas.microsoft.com/office/drawing/2014/main" id="{254BE3BD-C5AA-C94C-BF19-1C176CD9D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93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7574" y="0"/>
            <a:ext cx="46044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04E105F-D4B8-8F4D-8598-0E814AD2FE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865" y="0"/>
            <a:ext cx="4934269" cy="6858000"/>
          </a:xfrm>
          <a:prstGeom prst="parallelogram">
            <a:avLst>
              <a:gd name="adj" fmla="val 13960"/>
            </a:avLst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D5388FA-EC6C-064D-99B4-36EC14E207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2298" y="0"/>
            <a:ext cx="4934269" cy="6858000"/>
          </a:xfrm>
          <a:prstGeom prst="parallelogram">
            <a:avLst>
              <a:gd name="adj" fmla="val 13566"/>
            </a:avLst>
          </a:prstGeom>
        </p:spPr>
      </p:pic>
      <p:sp>
        <p:nvSpPr>
          <p:cNvPr id="17" name="Paralelogramo 16">
            <a:hlinkClick r:id="rId6" action="ppaction://hlinkfile"/>
            <a:extLst>
              <a:ext uri="{FF2B5EF4-FFF2-40B4-BE49-F238E27FC236}">
                <a16:creationId xmlns:a16="http://schemas.microsoft.com/office/drawing/2014/main" id="{5BEBFFE2-4726-AE4E-9880-1B839CA71114}"/>
              </a:ext>
            </a:extLst>
          </p:cNvPr>
          <p:cNvSpPr/>
          <p:nvPr/>
        </p:nvSpPr>
        <p:spPr>
          <a:xfrm>
            <a:off x="-205097" y="5428034"/>
            <a:ext cx="317544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 Corredores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AXA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Brasil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19" name="Paralelogramo 18">
            <a:hlinkClick r:id="rId7" action="ppaction://hlinkfile"/>
            <a:extLst>
              <a:ext uri="{FF2B5EF4-FFF2-40B4-BE49-F238E27FC236}">
                <a16:creationId xmlns:a16="http://schemas.microsoft.com/office/drawing/2014/main" id="{39A9624D-3089-1440-811C-A64104D224BC}"/>
              </a:ext>
            </a:extLst>
          </p:cNvPr>
          <p:cNvSpPr/>
          <p:nvPr/>
        </p:nvSpPr>
        <p:spPr>
          <a:xfrm>
            <a:off x="3570500" y="5428034"/>
            <a:ext cx="3032182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 Vendedores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Volkswagen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Kenia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22" name="Paralelogramo 21">
            <a:extLst>
              <a:ext uri="{FF2B5EF4-FFF2-40B4-BE49-F238E27FC236}">
                <a16:creationId xmlns:a16="http://schemas.microsoft.com/office/drawing/2014/main" id="{F1169B1A-398B-6B43-877F-C3F7873AF94D}"/>
              </a:ext>
            </a:extLst>
          </p:cNvPr>
          <p:cNvSpPr/>
          <p:nvPr/>
        </p:nvSpPr>
        <p:spPr>
          <a:xfrm>
            <a:off x="7928490" y="5428034"/>
            <a:ext cx="3293691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 Distribuidores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Repsol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Estocolmo y Laponia Sueca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78C12F1-3C34-3641-B356-4801BF50FBF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213615"/>
            <a:ext cx="1702377" cy="60390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3A21534-DEFC-1748-A8D3-AC8250336164}"/>
              </a:ext>
            </a:extLst>
          </p:cNvPr>
          <p:cNvSpPr/>
          <p:nvPr/>
        </p:nvSpPr>
        <p:spPr>
          <a:xfrm>
            <a:off x="-2066306" y="-380010"/>
            <a:ext cx="2066306" cy="8122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032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E8C2FF1-E0A8-3643-B830-20CF6D2F8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4852" y="0"/>
            <a:ext cx="440714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B942E13-7618-AB4A-9717-548126A3D0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1006" y="0"/>
            <a:ext cx="457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D1E6E8-48CB-0140-B1A7-13485CF51D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3858" y="-297256"/>
            <a:ext cx="4881556" cy="7452511"/>
          </a:xfrm>
          <a:prstGeom prst="parallelogram">
            <a:avLst>
              <a:gd name="adj" fmla="val 9318"/>
            </a:avLst>
          </a:prstGeom>
        </p:spPr>
      </p:pic>
      <p:sp>
        <p:nvSpPr>
          <p:cNvPr id="17" name="Paralelogramo 16">
            <a:extLst>
              <a:ext uri="{FF2B5EF4-FFF2-40B4-BE49-F238E27FC236}">
                <a16:creationId xmlns:a16="http://schemas.microsoft.com/office/drawing/2014/main" id="{5BEBFFE2-4726-AE4E-9880-1B839CA71114}"/>
              </a:ext>
            </a:extLst>
          </p:cNvPr>
          <p:cNvSpPr/>
          <p:nvPr/>
        </p:nvSpPr>
        <p:spPr>
          <a:xfrm>
            <a:off x="-205097" y="5428034"/>
            <a:ext cx="317544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RCI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Miami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22" name="Paralelogramo 21">
            <a:extLst>
              <a:ext uri="{FF2B5EF4-FFF2-40B4-BE49-F238E27FC236}">
                <a16:creationId xmlns:a16="http://schemas.microsoft.com/office/drawing/2014/main" id="{F1169B1A-398B-6B43-877F-C3F7873AF94D}"/>
              </a:ext>
            </a:extLst>
          </p:cNvPr>
          <p:cNvSpPr/>
          <p:nvPr/>
        </p:nvSpPr>
        <p:spPr>
          <a:xfrm>
            <a:off x="8058150" y="5428034"/>
            <a:ext cx="3231848" cy="914400"/>
          </a:xfrm>
          <a:prstGeom prst="parallelogram">
            <a:avLst>
              <a:gd name="adj" fmla="val 6981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 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RCI 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Kenia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78C12F1-3C34-3641-B356-4801BF50FB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213615"/>
            <a:ext cx="1702377" cy="60390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3A21534-DEFC-1748-A8D3-AC8250336164}"/>
              </a:ext>
            </a:extLst>
          </p:cNvPr>
          <p:cNvSpPr/>
          <p:nvPr/>
        </p:nvSpPr>
        <p:spPr>
          <a:xfrm>
            <a:off x="-2066306" y="-380010"/>
            <a:ext cx="2066306" cy="8122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Paralelogramo 18">
            <a:extLst>
              <a:ext uri="{FF2B5EF4-FFF2-40B4-BE49-F238E27FC236}">
                <a16:creationId xmlns:a16="http://schemas.microsoft.com/office/drawing/2014/main" id="{39A9624D-3089-1440-811C-A64104D224BC}"/>
              </a:ext>
            </a:extLst>
          </p:cNvPr>
          <p:cNvSpPr/>
          <p:nvPr/>
        </p:nvSpPr>
        <p:spPr>
          <a:xfrm>
            <a:off x="3678870" y="5428034"/>
            <a:ext cx="3858863" cy="914400"/>
          </a:xfrm>
          <a:prstGeom prst="parallelogram">
            <a:avLst>
              <a:gd name="adj" fmla="val 10106"/>
            </a:avLst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 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RCI</a:t>
            </a: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Nepal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64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43BB33E0-EA35-BD49-827B-324BF6CB74A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F9F6F2">
                  <a:alpha val="0"/>
                </a:srgbClr>
              </a:gs>
              <a:gs pos="100000">
                <a:srgbClr val="F9F6F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40B31D-6F2D-7946-BBD5-E4F831AE7C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020" y="1701055"/>
            <a:ext cx="3441960" cy="1231527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800B95F3-EEA3-4749-9FFC-73941CA15AD9}"/>
              </a:ext>
            </a:extLst>
          </p:cNvPr>
          <p:cNvSpPr txBox="1"/>
          <p:nvPr/>
        </p:nvSpPr>
        <p:spPr>
          <a:xfrm>
            <a:off x="3346574" y="3310031"/>
            <a:ext cx="54988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1F2733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NUBA Incentives &amp; </a:t>
            </a:r>
            <a:r>
              <a:rPr lang="es-ES" sz="1600" b="1" dirty="0" err="1">
                <a:solidFill>
                  <a:srgbClr val="1F2733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Events</a:t>
            </a:r>
            <a:r>
              <a:rPr lang="es-ES" sz="1600" b="1" dirty="0">
                <a:solidFill>
                  <a:srgbClr val="1F2733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 </a:t>
            </a:r>
            <a:r>
              <a:rPr lang="es-ES" sz="1600" dirty="0">
                <a:solidFill>
                  <a:srgbClr val="1F2733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tiene su raíz en NUBA, la agencia especializada en viajes a medida, líder en el sector de lujo. </a:t>
            </a:r>
          </a:p>
          <a:p>
            <a:pPr algn="ctr">
              <a:defRPr/>
            </a:pPr>
            <a:endParaRPr lang="es-ES" sz="1600" dirty="0">
              <a:solidFill>
                <a:srgbClr val="1F2733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  <a:p>
            <a:pPr algn="ctr">
              <a:defRPr/>
            </a:pPr>
            <a:r>
              <a:rPr lang="es-ES" sz="1600" dirty="0">
                <a:solidFill>
                  <a:srgbClr val="1F2733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Llevamos en nuestro ADN la capacitación para trabajar a medida en todos nuestros proyectos y la garantía de excelencia va intrínseca en todas las áreas de actividad de nuestra marca. </a:t>
            </a:r>
          </a:p>
          <a:p>
            <a:pPr>
              <a:defRPr/>
            </a:pPr>
            <a:endParaRPr lang="es-ES" sz="1200" dirty="0">
              <a:solidFill>
                <a:srgbClr val="1F2733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  <a:p>
            <a:pPr>
              <a:defRPr/>
            </a:pPr>
            <a:endParaRPr lang="es-ES" sz="1200" dirty="0">
              <a:solidFill>
                <a:srgbClr val="1F2733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4" name="Paralelogramo 3">
            <a:extLst>
              <a:ext uri="{FF2B5EF4-FFF2-40B4-BE49-F238E27FC236}">
                <a16:creationId xmlns:a16="http://schemas.microsoft.com/office/drawing/2014/main" id="{204779C2-146E-DC43-9F32-36ACAD1F7FE5}"/>
              </a:ext>
            </a:extLst>
          </p:cNvPr>
          <p:cNvSpPr/>
          <p:nvPr/>
        </p:nvSpPr>
        <p:spPr>
          <a:xfrm>
            <a:off x="-5856052" y="-3015574"/>
            <a:ext cx="3618689" cy="914400"/>
          </a:xfrm>
          <a:prstGeom prst="parallelogram">
            <a:avLst/>
          </a:prstGeom>
          <a:solidFill>
            <a:srgbClr val="1F2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Incentivo corredores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AXA 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Brasil</a:t>
            </a:r>
            <a:endParaRPr lang="es-ES" sz="11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17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569572-70E0-5440-89FB-D646F301E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ABB6962-92E0-C644-81BA-763F3BFD7751}"/>
              </a:ext>
            </a:extLst>
          </p:cNvPr>
          <p:cNvSpPr/>
          <p:nvPr/>
        </p:nvSpPr>
        <p:spPr>
          <a:xfrm>
            <a:off x="1833039" y="1012883"/>
            <a:ext cx="363497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ES" altLang="es-ES" sz="3600" dirty="0">
                <a:solidFill>
                  <a:srgbClr val="E2D1A6"/>
                </a:solidFill>
                <a:latin typeface="Noe Display" panose="020A0500090400000002" pitchFamily="18" charset="77"/>
                <a:ea typeface="Microsoft YaHei UI Light" panose="020B0502040204020203" pitchFamily="34" charset="-122"/>
                <a:cs typeface="Sweet Sans Pro" panose="02000000000000000000" pitchFamily="50" charset="0"/>
              </a:rPr>
              <a:t>Experiencia</a:t>
            </a:r>
            <a:endParaRPr lang="es-ES" altLang="es-ES" sz="2400" dirty="0">
              <a:solidFill>
                <a:srgbClr val="E2D1A6"/>
              </a:solidFill>
              <a:latin typeface="Noe Display" panose="020A0500090400000002" pitchFamily="18" charset="77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  <a:p>
            <a:pPr marL="0" lvl="1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  <a:p>
            <a:pPr marL="0" lvl="1"/>
            <a:r>
              <a:rPr lang="es-ES" sz="1600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Trabajamos en cualquier entorno.</a:t>
            </a:r>
          </a:p>
          <a:p>
            <a:pPr marL="0" lvl="1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1CD2445-9CF9-874D-9FB7-63BCF5394E47}"/>
              </a:ext>
            </a:extLst>
          </p:cNvPr>
          <p:cNvSpPr/>
          <p:nvPr/>
        </p:nvSpPr>
        <p:spPr>
          <a:xfrm>
            <a:off x="1833039" y="2483875"/>
            <a:ext cx="39451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ES" altLang="es-ES" sz="3600" dirty="0">
                <a:solidFill>
                  <a:srgbClr val="E2D1A6"/>
                </a:solidFill>
                <a:latin typeface="Noe Display" panose="020A0500090400000002" pitchFamily="18" charset="77"/>
                <a:ea typeface="Microsoft YaHei UI Light" panose="020B0502040204020203" pitchFamily="34" charset="-122"/>
                <a:cs typeface="Sweet Sans Pro" panose="02000000000000000000" pitchFamily="50" charset="0"/>
              </a:rPr>
              <a:t>Curiosidad</a:t>
            </a:r>
            <a:endParaRPr lang="es-ES" altLang="es-ES" sz="2400" dirty="0">
              <a:solidFill>
                <a:srgbClr val="E2D1A6"/>
              </a:solidFill>
              <a:latin typeface="Noe Display" panose="020A0500090400000002" pitchFamily="18" charset="77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  <a:p>
            <a:pPr marL="0" lvl="1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  <a:p>
            <a:r>
              <a:rPr lang="es-ES" sz="1600" dirty="0">
                <a:solidFill>
                  <a:schemeClr val="bg1"/>
                </a:solidFill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Queremos saberlo todo de nuestros clientes para darles lo que necesitan.</a:t>
            </a:r>
          </a:p>
          <a:p>
            <a:pPr marL="0" lvl="1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43928EE-DD21-394C-ACDD-BA7FDC19DCF1}"/>
              </a:ext>
            </a:extLst>
          </p:cNvPr>
          <p:cNvSpPr/>
          <p:nvPr/>
        </p:nvSpPr>
        <p:spPr>
          <a:xfrm>
            <a:off x="1833039" y="3954866"/>
            <a:ext cx="36349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ES" altLang="es-ES" sz="3600" dirty="0">
                <a:solidFill>
                  <a:srgbClr val="E2D1A6"/>
                </a:solidFill>
                <a:latin typeface="Noe Display" panose="020A0500090400000002" pitchFamily="18" charset="77"/>
                <a:ea typeface="Microsoft YaHei UI Light" panose="020B0502040204020203" pitchFamily="34" charset="-122"/>
                <a:cs typeface="Sweet Sans Pro" panose="02000000000000000000" pitchFamily="50" charset="0"/>
              </a:rPr>
              <a:t>Creatividad</a:t>
            </a:r>
            <a:endParaRPr lang="es-ES" altLang="es-ES" sz="2400" dirty="0">
              <a:solidFill>
                <a:srgbClr val="E2D1A6"/>
              </a:solidFill>
              <a:latin typeface="Noe Display" panose="020A0500090400000002" pitchFamily="18" charset="77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  <a:p>
            <a:pPr marL="0" lvl="1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  <a:p>
            <a:r>
              <a:rPr lang="es-ES" sz="1600" dirty="0">
                <a:solidFill>
                  <a:schemeClr val="bg1"/>
                </a:solidFill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Tenemos nuestro propio departamento interno de comunicación y diseño.</a:t>
            </a:r>
          </a:p>
          <a:p>
            <a:pPr marL="0" lvl="1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6C0E15B-9D93-7044-B06C-B1D9956D2440}"/>
              </a:ext>
            </a:extLst>
          </p:cNvPr>
          <p:cNvSpPr/>
          <p:nvPr/>
        </p:nvSpPr>
        <p:spPr>
          <a:xfrm>
            <a:off x="6096000" y="1012883"/>
            <a:ext cx="38205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ES" altLang="es-ES" sz="3600" dirty="0">
                <a:solidFill>
                  <a:srgbClr val="E2D1A6"/>
                </a:solidFill>
                <a:latin typeface="Noe Display" panose="020A0500090400000002" pitchFamily="18" charset="77"/>
                <a:ea typeface="Microsoft YaHei UI Light" panose="020B0502040204020203" pitchFamily="34" charset="-122"/>
                <a:cs typeface="Sweet Sans Pro" panose="02000000000000000000" pitchFamily="50" charset="0"/>
              </a:rPr>
              <a:t>Estrategia</a:t>
            </a:r>
            <a:endParaRPr lang="es-ES" altLang="es-ES" sz="2400" dirty="0">
              <a:solidFill>
                <a:srgbClr val="E2D1A6"/>
              </a:solidFill>
              <a:latin typeface="Noe Display" panose="020A0500090400000002" pitchFamily="18" charset="77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  <a:p>
            <a:pPr marL="0" lvl="1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  <a:p>
            <a:r>
              <a:rPr lang="es-ES" sz="1600" dirty="0">
                <a:solidFill>
                  <a:schemeClr val="bg1"/>
                </a:solidFill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Cada evento debe formar parte de un todo. </a:t>
            </a:r>
            <a:endParaRPr lang="es-ES" sz="1600" b="1" dirty="0">
              <a:solidFill>
                <a:schemeClr val="bg1"/>
              </a:solidFill>
              <a:latin typeface="Sweet Sans Pro Light" panose="02000000000000000000" pitchFamily="50" charset="0"/>
              <a:ea typeface="Microsoft YaHei UI Light" panose="020B0502040204020203" pitchFamily="34" charset="-122"/>
              <a:cs typeface="Sweet Sans Pro Light" panose="02000000000000000000" pitchFamily="50" charset="0"/>
            </a:endParaRPr>
          </a:p>
          <a:p>
            <a:pPr marL="0" lvl="1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3236D9A-9177-B749-ABD7-8EE0ED460898}"/>
              </a:ext>
            </a:extLst>
          </p:cNvPr>
          <p:cNvSpPr/>
          <p:nvPr/>
        </p:nvSpPr>
        <p:spPr>
          <a:xfrm>
            <a:off x="6096000" y="2483875"/>
            <a:ext cx="38205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ES" altLang="es-ES" sz="3600" dirty="0">
                <a:solidFill>
                  <a:srgbClr val="E2D1A6"/>
                </a:solidFill>
                <a:latin typeface="Noe Display" panose="020A0500090400000002" pitchFamily="18" charset="77"/>
                <a:ea typeface="Microsoft YaHei UI Light" panose="020B0502040204020203" pitchFamily="34" charset="-122"/>
                <a:cs typeface="Sweet Sans Pro" panose="02000000000000000000" pitchFamily="50" charset="0"/>
              </a:rPr>
              <a:t>Producto</a:t>
            </a:r>
            <a:endParaRPr lang="es-ES" altLang="es-ES" sz="2400" dirty="0">
              <a:solidFill>
                <a:srgbClr val="E2D1A6"/>
              </a:solidFill>
              <a:latin typeface="Noe Display" panose="020A0500090400000002" pitchFamily="18" charset="77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  <a:p>
            <a:pPr marL="0" lvl="1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  <a:p>
            <a:r>
              <a:rPr lang="es-ES" sz="1600" dirty="0">
                <a:solidFill>
                  <a:schemeClr val="bg1"/>
                </a:solidFill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Estamos en búsqueda permanente de las soluciones más innovadoras.</a:t>
            </a:r>
            <a:endParaRPr lang="es-ES" sz="1600" b="1" dirty="0">
              <a:solidFill>
                <a:schemeClr val="bg1"/>
              </a:solidFill>
              <a:latin typeface="Sweet Sans Pro Light" panose="02000000000000000000" pitchFamily="50" charset="0"/>
              <a:ea typeface="Microsoft YaHei UI Light" panose="020B0502040204020203" pitchFamily="34" charset="-122"/>
              <a:cs typeface="Sweet Sans Pro Light" panose="02000000000000000000" pitchFamily="50" charset="0"/>
            </a:endParaRPr>
          </a:p>
          <a:p>
            <a:pPr marL="0" lvl="1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895EDA5-7D15-7C44-8843-3C2F37C2C72A}"/>
              </a:ext>
            </a:extLst>
          </p:cNvPr>
          <p:cNvSpPr/>
          <p:nvPr/>
        </p:nvSpPr>
        <p:spPr>
          <a:xfrm>
            <a:off x="6096000" y="3954866"/>
            <a:ext cx="38205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ES" altLang="es-ES" sz="3600" dirty="0">
                <a:solidFill>
                  <a:srgbClr val="E2D1A6"/>
                </a:solidFill>
                <a:latin typeface="Noe Display" panose="020A0500090400000002" pitchFamily="18" charset="77"/>
                <a:ea typeface="Microsoft YaHei UI Light" panose="020B0502040204020203" pitchFamily="34" charset="-122"/>
                <a:cs typeface="Sweet Sans Pro" panose="02000000000000000000" pitchFamily="50" charset="0"/>
              </a:rPr>
              <a:t>Ilusión</a:t>
            </a:r>
            <a:endParaRPr lang="es-ES" altLang="es-ES" sz="2400" dirty="0">
              <a:solidFill>
                <a:srgbClr val="E2D1A6"/>
              </a:solidFill>
              <a:latin typeface="Noe Display" panose="020A0500090400000002" pitchFamily="18" charset="77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  <a:p>
            <a:pPr marL="0" lvl="1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  <a:p>
            <a:r>
              <a:rPr lang="es-ES" sz="1600" dirty="0">
                <a:solidFill>
                  <a:schemeClr val="bg1"/>
                </a:solidFill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Vivimos cada proyecto como si fuese el primero. </a:t>
            </a:r>
            <a:endParaRPr lang="es-ES" sz="1600" dirty="0"/>
          </a:p>
          <a:p>
            <a:pPr marL="0" lvl="1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C0B57E0-0A7B-7949-9A84-0CA2356B243E}"/>
              </a:ext>
            </a:extLst>
          </p:cNvPr>
          <p:cNvSpPr/>
          <p:nvPr/>
        </p:nvSpPr>
        <p:spPr>
          <a:xfrm rot="16200000">
            <a:off x="-660681" y="2322537"/>
            <a:ext cx="36349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es-ES" altLang="es-ES" sz="4400" spc="300" dirty="0">
                <a:solidFill>
                  <a:schemeClr val="bg1"/>
                </a:solidFill>
                <a:latin typeface="Noe Display" panose="020A0500090400000002" pitchFamily="18" charset="77"/>
                <a:ea typeface="Microsoft YaHei UI Light" panose="020B0502040204020203" pitchFamily="34" charset="-122"/>
                <a:cs typeface="Sweet Sans Pro" panose="02000000000000000000" pitchFamily="50" charset="0"/>
              </a:rPr>
              <a:t>VALORES</a:t>
            </a:r>
            <a:endParaRPr lang="es-ES" sz="2000" spc="300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  <a:p>
            <a:pPr marL="0" lvl="1" algn="r"/>
            <a:endParaRPr lang="es-ES" altLang="es-ES" sz="1600" dirty="0">
              <a:solidFill>
                <a:schemeClr val="bg1"/>
              </a:solidFill>
              <a:latin typeface="Sweet Sans Pro" panose="02000000000000000000" pitchFamily="50" charset="0"/>
              <a:ea typeface="Microsoft YaHei UI Light" panose="020B0502040204020203" pitchFamily="34" charset="-122"/>
              <a:cs typeface="Sweet Sans Pro" panose="02000000000000000000" pitchFamily="50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ED24FBC-0DD6-E140-BC9E-7E250C00F5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5995555"/>
            <a:ext cx="1702377" cy="6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61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4C91CC21-129B-7440-934D-7A921C760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3586" y="2446219"/>
            <a:ext cx="1384829" cy="19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4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448CE2-2951-F24E-B9E3-16FA82D4D1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59061E-90F4-0F42-9A54-8BC01FE5C2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909F14-4B60-5849-84A3-8F7D1F5AD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F5EB488C-C010-E34E-A9AF-F8AAA4DBE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6595" y="2195006"/>
            <a:ext cx="1738810" cy="246798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B7309C3-DC28-D246-A187-1A69AFED33B6}"/>
              </a:ext>
            </a:extLst>
          </p:cNvPr>
          <p:cNvSpPr txBox="1"/>
          <p:nvPr/>
        </p:nvSpPr>
        <p:spPr>
          <a:xfrm>
            <a:off x="0" y="5784989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dirty="0" err="1">
                <a:solidFill>
                  <a:srgbClr val="F9F6F2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www.nubaempresas.com</a:t>
            </a:r>
            <a:endParaRPr lang="es-ES" sz="1600" dirty="0">
              <a:solidFill>
                <a:srgbClr val="F9F6F2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  <a:p>
            <a:pPr>
              <a:defRPr/>
            </a:pPr>
            <a:endParaRPr lang="es-ES" sz="1200" dirty="0">
              <a:solidFill>
                <a:srgbClr val="F9F6F2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  <a:p>
            <a:pPr>
              <a:defRPr/>
            </a:pPr>
            <a:endParaRPr lang="es-ES" sz="1200" dirty="0">
              <a:solidFill>
                <a:srgbClr val="F9F6F2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37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33B22BC4-21B4-4D62-B7C7-062B29FB75E3}"/>
              </a:ext>
            </a:extLst>
          </p:cNvPr>
          <p:cNvSpPr txBox="1"/>
          <p:nvPr/>
        </p:nvSpPr>
        <p:spPr>
          <a:xfrm>
            <a:off x="641954" y="1025546"/>
            <a:ext cx="4777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Noe Display" panose="020A0500090400000002" pitchFamily="18" charset="0"/>
                <a:cs typeface="Sweet Sans Pro Medium" panose="02000000000000000000" pitchFamily="50" charset="0"/>
              </a:rPr>
              <a:t>OFICINAS</a:t>
            </a:r>
          </a:p>
          <a:p>
            <a:r>
              <a:rPr lang="es-ES" sz="6000" dirty="0">
                <a:latin typeface="Noe Display" panose="020A0500090400000002" pitchFamily="18" charset="0"/>
                <a:cs typeface="Sweet Sans Pro Medium" panose="02000000000000000000" pitchFamily="50" charset="0"/>
              </a:rPr>
              <a:t>NUBA</a:t>
            </a:r>
            <a:endParaRPr lang="es-ES" sz="3200" dirty="0">
              <a:latin typeface="Noe Display" panose="020A0500090400000002" pitchFamily="18" charset="0"/>
              <a:cs typeface="Sweet Sans Pro Medium" panose="02000000000000000000" pitchFamily="50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192E19C-2280-48CD-BE09-56E7B94B398F}"/>
              </a:ext>
            </a:extLst>
          </p:cNvPr>
          <p:cNvSpPr txBox="1"/>
          <p:nvPr/>
        </p:nvSpPr>
        <p:spPr>
          <a:xfrm>
            <a:off x="641954" y="2225874"/>
            <a:ext cx="4777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Sweet Sans Pro Light" panose="02000000000000000000" pitchFamily="50" charset="0"/>
                <a:cs typeface="Sweet Sans Pro Light" panose="02000000000000000000" pitchFamily="50" charset="0"/>
              </a:rPr>
              <a:t>#</a:t>
            </a:r>
            <a:r>
              <a:rPr lang="es-ES" sz="1000" dirty="0" err="1">
                <a:latin typeface="Sweet Sans Pro Light" panose="02000000000000000000" pitchFamily="50" charset="0"/>
                <a:cs typeface="Sweet Sans Pro Light" panose="02000000000000000000" pitchFamily="50" charset="0"/>
              </a:rPr>
              <a:t>YoViajoConNUBA</a:t>
            </a:r>
            <a:endParaRPr lang="es-ES" sz="1000" dirty="0">
              <a:latin typeface="Sweet Sans Pro Light" panose="02000000000000000000" pitchFamily="50" charset="0"/>
              <a:cs typeface="Sweet Sans Pro Light" panose="020000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1DE2E9-4B37-8E46-A5C6-7FF981BC24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64" t="21668" r="42622" b="32823"/>
          <a:stretch/>
        </p:blipFill>
        <p:spPr>
          <a:xfrm>
            <a:off x="3196081" y="842058"/>
            <a:ext cx="8995919" cy="517388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A5ED805-008E-324F-AE21-153A9552C419}"/>
              </a:ext>
            </a:extLst>
          </p:cNvPr>
          <p:cNvSpPr txBox="1"/>
          <p:nvPr/>
        </p:nvSpPr>
        <p:spPr>
          <a:xfrm>
            <a:off x="641954" y="4630947"/>
            <a:ext cx="4777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Noe Display" panose="020A0500090400000002" pitchFamily="18" charset="0"/>
                <a:cs typeface="Sweet Sans Pro Medium" panose="02000000000000000000" pitchFamily="50" charset="0"/>
              </a:rPr>
              <a:t>España</a:t>
            </a:r>
          </a:p>
          <a:p>
            <a:r>
              <a:rPr lang="es-ES" sz="2800" dirty="0">
                <a:latin typeface="Noe Display" panose="020A0500090400000002" pitchFamily="18" charset="0"/>
                <a:cs typeface="Sweet Sans Pro Medium" panose="02000000000000000000" pitchFamily="50" charset="0"/>
              </a:rPr>
              <a:t>México</a:t>
            </a:r>
          </a:p>
          <a:p>
            <a:r>
              <a:rPr lang="es-ES" sz="2800" dirty="0">
                <a:latin typeface="Noe Display" panose="020A0500090400000002" pitchFamily="18" charset="0"/>
                <a:cs typeface="Sweet Sans Pro Medium" panose="02000000000000000000" pitchFamily="50" charset="0"/>
              </a:rPr>
              <a:t>EEUU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C7FADF7-199A-AC4A-8864-0D7B7D6210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1" y="6135211"/>
            <a:ext cx="1702377" cy="60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77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Imagen que contiene nieve, exterior, esquí, cielo&#10;&#10;Descripción generada automáticamente">
            <a:extLst>
              <a:ext uri="{FF2B5EF4-FFF2-40B4-BE49-F238E27FC236}">
                <a16:creationId xmlns:a16="http://schemas.microsoft.com/office/drawing/2014/main" id="{04CC8AC4-FBE5-4BAA-B9BB-182817C753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645" y="0"/>
            <a:ext cx="3700683" cy="6858000"/>
          </a:xfrm>
          <a:prstGeom prst="rect">
            <a:avLst/>
          </a:prstGeom>
        </p:spPr>
      </p:pic>
      <p:pic>
        <p:nvPicPr>
          <p:cNvPr id="30" name="Imagen 29" descr="Imagen que contiene león, felino grande, animal, mamífero&#10;&#10;Descripción generada automáticamente">
            <a:extLst>
              <a:ext uri="{FF2B5EF4-FFF2-40B4-BE49-F238E27FC236}">
                <a16:creationId xmlns:a16="http://schemas.microsoft.com/office/drawing/2014/main" id="{C9464D3E-BE50-4768-A6B6-BA9A52490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61" y="0"/>
            <a:ext cx="3075835" cy="6858000"/>
          </a:xfrm>
          <a:prstGeom prst="rect">
            <a:avLst/>
          </a:prstGeom>
        </p:spPr>
      </p:pic>
      <p:pic>
        <p:nvPicPr>
          <p:cNvPr id="31" name="Imagen 30" descr="Imagen que contiene plano, exterior, cielo, avión&#10;&#10;Descripción generada automáticamente">
            <a:extLst>
              <a:ext uri="{FF2B5EF4-FFF2-40B4-BE49-F238E27FC236}">
                <a16:creationId xmlns:a16="http://schemas.microsoft.com/office/drawing/2014/main" id="{D457B681-F115-4E60-A4C5-E25072E5B7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95" t="-266"/>
          <a:stretch/>
        </p:blipFill>
        <p:spPr>
          <a:xfrm>
            <a:off x="2765613" y="-28575"/>
            <a:ext cx="3330387" cy="68865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01AC941-61A8-4648-AA76-C805CC32ED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5328" y="0"/>
            <a:ext cx="3066672" cy="68580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91A86F8-A70C-4F45-BBC7-BB03DB586E80}"/>
              </a:ext>
            </a:extLst>
          </p:cNvPr>
          <p:cNvSpPr txBox="1"/>
          <p:nvPr/>
        </p:nvSpPr>
        <p:spPr>
          <a:xfrm rot="16200000">
            <a:off x="-1845651" y="2210640"/>
            <a:ext cx="477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  <a:latin typeface="Noe Display" panose="020A0500090400000002" pitchFamily="18" charset="0"/>
                <a:cs typeface="Sweet Sans Pro Medium" panose="02000000000000000000" pitchFamily="50" charset="0"/>
              </a:rPr>
              <a:t>Viajes NUBA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3C927CB-A397-3643-B9DD-676027B0EBA2}"/>
              </a:ext>
            </a:extLst>
          </p:cNvPr>
          <p:cNvSpPr txBox="1"/>
          <p:nvPr/>
        </p:nvSpPr>
        <p:spPr>
          <a:xfrm rot="16200000">
            <a:off x="1302662" y="2210640"/>
            <a:ext cx="477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latin typeface="Noe Display" panose="020A0500090400000002" pitchFamily="18" charset="0"/>
                <a:cs typeface="Sweet Sans Pro Medium" panose="02000000000000000000" pitchFamily="50" charset="0"/>
              </a:rPr>
              <a:t>Business </a:t>
            </a:r>
            <a:r>
              <a:rPr lang="es-ES" sz="4800" dirty="0" err="1">
                <a:latin typeface="Noe Display" panose="020A0500090400000002" pitchFamily="18" charset="0"/>
                <a:cs typeface="Sweet Sans Pro Medium" panose="02000000000000000000" pitchFamily="50" charset="0"/>
              </a:rPr>
              <a:t>Travel</a:t>
            </a:r>
            <a:endParaRPr lang="es-ES" sz="4800" dirty="0">
              <a:latin typeface="Noe Display" panose="020A0500090400000002" pitchFamily="18" charset="0"/>
              <a:cs typeface="Sweet Sans Pro Medium" panose="02000000000000000000" pitchFamily="50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434420-857B-4E47-9B24-F821EAACB394}"/>
              </a:ext>
            </a:extLst>
          </p:cNvPr>
          <p:cNvSpPr txBox="1"/>
          <p:nvPr/>
        </p:nvSpPr>
        <p:spPr>
          <a:xfrm rot="16200000">
            <a:off x="4335230" y="2210640"/>
            <a:ext cx="477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latin typeface="Noe Display" panose="020A0500090400000002" pitchFamily="18" charset="0"/>
                <a:cs typeface="Sweet Sans Pro Medium" panose="02000000000000000000" pitchFamily="50" charset="0"/>
              </a:rPr>
              <a:t>Incentivos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BBE1158-93C5-3F46-930C-F759E57B1127}"/>
              </a:ext>
            </a:extLst>
          </p:cNvPr>
          <p:cNvSpPr txBox="1"/>
          <p:nvPr/>
        </p:nvSpPr>
        <p:spPr>
          <a:xfrm rot="16200000">
            <a:off x="7402522" y="2210641"/>
            <a:ext cx="477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  <a:latin typeface="Noe Display" panose="020A0500090400000002" pitchFamily="18" charset="0"/>
                <a:cs typeface="Sweet Sans Pro Medium" panose="02000000000000000000" pitchFamily="50" charset="0"/>
              </a:rPr>
              <a:t>Eventos</a:t>
            </a:r>
          </a:p>
        </p:txBody>
      </p:sp>
    </p:spTree>
    <p:extLst>
      <p:ext uri="{BB962C8B-B14F-4D97-AF65-F5344CB8AC3E}">
        <p14:creationId xmlns:p14="http://schemas.microsoft.com/office/powerpoint/2010/main" val="326300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D2B7F1DA-6F39-4F04-91DE-D36CCBB86598}"/>
              </a:ext>
            </a:extLst>
          </p:cNvPr>
          <p:cNvGrpSpPr/>
          <p:nvPr/>
        </p:nvGrpSpPr>
        <p:grpSpPr>
          <a:xfrm>
            <a:off x="0" y="0"/>
            <a:ext cx="12163866" cy="6858000"/>
            <a:chOff x="28134" y="0"/>
            <a:chExt cx="12135732" cy="6858000"/>
          </a:xfrm>
        </p:grpSpPr>
        <p:pic>
          <p:nvPicPr>
            <p:cNvPr id="14" name="Imagen 13" descr="Imagen que contiene interior, mesa&#10;&#10;Descripción generada automáticamente">
              <a:extLst>
                <a:ext uri="{FF2B5EF4-FFF2-40B4-BE49-F238E27FC236}">
                  <a16:creationId xmlns:a16="http://schemas.microsoft.com/office/drawing/2014/main" id="{7E62ADF5-8E5F-40CF-96C8-934D6A2A6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28738" y="0"/>
              <a:ext cx="2035128" cy="6858000"/>
            </a:xfrm>
            <a:prstGeom prst="rect">
              <a:avLst/>
            </a:prstGeom>
          </p:spPr>
        </p:pic>
        <p:pic>
          <p:nvPicPr>
            <p:cNvPr id="6" name="Imagen 5" descr="Imagen que contiene interior, mesa&#10;&#10;Descripción generada automáticamente">
              <a:extLst>
                <a:ext uri="{FF2B5EF4-FFF2-40B4-BE49-F238E27FC236}">
                  <a16:creationId xmlns:a16="http://schemas.microsoft.com/office/drawing/2014/main" id="{0B448455-26D9-497E-A80D-21770C70E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34" y="0"/>
              <a:ext cx="10287001" cy="6858000"/>
            </a:xfrm>
            <a:prstGeom prst="rect">
              <a:avLst/>
            </a:prstGeom>
          </p:spPr>
        </p:pic>
      </p:grpSp>
      <p:sp>
        <p:nvSpPr>
          <p:cNvPr id="10" name="Rectángulo 4">
            <a:extLst>
              <a:ext uri="{FF2B5EF4-FFF2-40B4-BE49-F238E27FC236}">
                <a16:creationId xmlns:a16="http://schemas.microsoft.com/office/drawing/2014/main" id="{178E82BD-64EF-45C0-8940-8226D44B43B5}"/>
              </a:ext>
            </a:extLst>
          </p:cNvPr>
          <p:cNvSpPr/>
          <p:nvPr/>
        </p:nvSpPr>
        <p:spPr>
          <a:xfrm>
            <a:off x="9507520" y="2861717"/>
            <a:ext cx="160665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AB9767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PERSONALIZACIÓN.</a:t>
            </a:r>
          </a:p>
          <a:p>
            <a:pPr algn="ctr"/>
            <a:r>
              <a:rPr lang="es-ES" sz="1400" dirty="0">
                <a:solidFill>
                  <a:srgbClr val="AB9767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IMAGINACIÓN.</a:t>
            </a:r>
          </a:p>
          <a:p>
            <a:pPr algn="ctr"/>
            <a:r>
              <a:rPr lang="es-ES" sz="1400" dirty="0">
                <a:solidFill>
                  <a:srgbClr val="AB9767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EMOCIÓN.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BD24E8-E30A-4045-B3DD-159F0EC633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472" y="937551"/>
            <a:ext cx="1652754" cy="206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73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61CE2827-7051-E44E-9DA5-96194D553C5B}"/>
              </a:ext>
            </a:extLst>
          </p:cNvPr>
          <p:cNvSpPr/>
          <p:nvPr/>
        </p:nvSpPr>
        <p:spPr>
          <a:xfrm>
            <a:off x="4044102" y="0"/>
            <a:ext cx="4103795" cy="6858000"/>
          </a:xfrm>
          <a:prstGeom prst="rect">
            <a:avLst/>
          </a:prstGeom>
          <a:gradFill>
            <a:gsLst>
              <a:gs pos="0">
                <a:srgbClr val="E2D1A6"/>
              </a:gs>
              <a:gs pos="100000">
                <a:srgbClr val="B19C7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D7A83B-6391-9E47-B02C-5C21C52C00AD}"/>
              </a:ext>
            </a:extLst>
          </p:cNvPr>
          <p:cNvSpPr/>
          <p:nvPr/>
        </p:nvSpPr>
        <p:spPr>
          <a:xfrm>
            <a:off x="8147897" y="0"/>
            <a:ext cx="4044103" cy="6858000"/>
          </a:xfrm>
          <a:prstGeom prst="rect">
            <a:avLst/>
          </a:prstGeom>
          <a:gradFill>
            <a:gsLst>
              <a:gs pos="0">
                <a:srgbClr val="1F2733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4">
            <a:extLst>
              <a:ext uri="{FF2B5EF4-FFF2-40B4-BE49-F238E27FC236}">
                <a16:creationId xmlns:a16="http://schemas.microsoft.com/office/drawing/2014/main" id="{178E82BD-64EF-45C0-8940-8226D44B43B5}"/>
              </a:ext>
            </a:extLst>
          </p:cNvPr>
          <p:cNvSpPr/>
          <p:nvPr/>
        </p:nvSpPr>
        <p:spPr>
          <a:xfrm>
            <a:off x="550309" y="2335202"/>
            <a:ext cx="332418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es-ES" sz="6000" dirty="0">
                <a:solidFill>
                  <a:srgbClr val="FF5D44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Persona-</a:t>
            </a:r>
          </a:p>
          <a:p>
            <a:pPr>
              <a:lnSpc>
                <a:spcPts val="5200"/>
              </a:lnSpc>
            </a:pPr>
            <a:r>
              <a:rPr lang="es-ES" sz="6000" dirty="0" err="1">
                <a:solidFill>
                  <a:srgbClr val="FF5D44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lización</a:t>
            </a:r>
            <a:endParaRPr lang="es-ES" sz="6000" dirty="0">
              <a:solidFill>
                <a:srgbClr val="FF5D44"/>
              </a:solidFill>
              <a:latin typeface="Noe Display" panose="020A0500090400000002" pitchFamily="18" charset="77"/>
              <a:cs typeface="Sweet Sans Pro" panose="02000000000000000000" pitchFamily="50" charset="0"/>
            </a:endParaRPr>
          </a:p>
          <a:p>
            <a:endParaRPr lang="es-ES" sz="2000" dirty="0">
              <a:solidFill>
                <a:srgbClr val="AB9767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481076" y="3905543"/>
            <a:ext cx="306024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Ofrecemos propuestas que cumplan los objetivos de forma creativa</a:t>
            </a:r>
            <a:r>
              <a:rPr lang="es-ES" sz="1400" dirty="0"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. Nuestro mantra:  “Sueña sin límites, todo es posible”. </a:t>
            </a:r>
          </a:p>
          <a:p>
            <a:pPr algn="ctr"/>
            <a:endParaRPr lang="es-ES" sz="1100" dirty="0">
              <a:solidFill>
                <a:schemeClr val="bg1">
                  <a:lumMod val="50000"/>
                </a:schemeClr>
              </a:solidFill>
              <a:latin typeface="Sweet Sans Pro Light" panose="02000000000000000000" pitchFamily="50" charset="0"/>
              <a:ea typeface="Microsoft YaHei UI Light" panose="020B0502040204020203" pitchFamily="34" charset="-122"/>
              <a:cs typeface="Sweet Sans Pro Light" panose="02000000000000000000" pitchFamily="50" charset="0"/>
            </a:endParaRPr>
          </a:p>
        </p:txBody>
      </p:sp>
      <p:sp>
        <p:nvSpPr>
          <p:cNvPr id="9" name="1 Rectángulo">
            <a:extLst>
              <a:ext uri="{FF2B5EF4-FFF2-40B4-BE49-F238E27FC236}">
                <a16:creationId xmlns:a16="http://schemas.microsoft.com/office/drawing/2014/main" id="{33904740-9026-4BB7-8553-B4348236967E}"/>
              </a:ext>
            </a:extLst>
          </p:cNvPr>
          <p:cNvSpPr/>
          <p:nvPr/>
        </p:nvSpPr>
        <p:spPr>
          <a:xfrm>
            <a:off x="550309" y="3812039"/>
            <a:ext cx="30556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Creamos viajes y eventos únicos y a medida según el objetivo de cada cliente. Estudiamos cada casuística y ofrecemos experiencias personalizadas. </a:t>
            </a:r>
            <a:r>
              <a:rPr lang="es-ES" sz="1400" b="1" dirty="0"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La diferencia está en el detalle.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500937F-F32D-46AF-AA37-1A38A9FC8E89}"/>
              </a:ext>
            </a:extLst>
          </p:cNvPr>
          <p:cNvSpPr/>
          <p:nvPr/>
        </p:nvSpPr>
        <p:spPr>
          <a:xfrm>
            <a:off x="8584870" y="3835039"/>
            <a:ext cx="29731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A través de las emociones hacemos llegar el mensaje deseado. Sólo así perdurará en el tiempo y generará un </a:t>
            </a:r>
            <a:r>
              <a:rPr lang="es-ES" sz="1400" b="1" dirty="0">
                <a:solidFill>
                  <a:schemeClr val="bg1"/>
                </a:solidFill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impacto positivo. </a:t>
            </a:r>
          </a:p>
        </p:txBody>
      </p:sp>
      <p:sp>
        <p:nvSpPr>
          <p:cNvPr id="16" name="1 Rectángulo">
            <a:extLst>
              <a:ext uri="{FF2B5EF4-FFF2-40B4-BE49-F238E27FC236}">
                <a16:creationId xmlns:a16="http://schemas.microsoft.com/office/drawing/2014/main" id="{51CBE46C-4371-D742-A750-877404664DCA}"/>
              </a:ext>
            </a:extLst>
          </p:cNvPr>
          <p:cNvSpPr/>
          <p:nvPr/>
        </p:nvSpPr>
        <p:spPr>
          <a:xfrm>
            <a:off x="550309" y="1823823"/>
            <a:ext cx="3055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spc="300" dirty="0"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PASO 1</a:t>
            </a:r>
            <a:endParaRPr lang="es-ES" sz="1400" b="1" spc="300" dirty="0">
              <a:latin typeface="Sweet Sans Pro Light" panose="02000000000000000000" pitchFamily="50" charset="0"/>
              <a:ea typeface="Microsoft YaHei UI Light" panose="020B0502040204020203" pitchFamily="34" charset="-122"/>
              <a:cs typeface="Sweet Sans Pro Light" panose="02000000000000000000" pitchFamily="50" charset="0"/>
            </a:endParaRPr>
          </a:p>
        </p:txBody>
      </p:sp>
      <p:sp>
        <p:nvSpPr>
          <p:cNvPr id="17" name="Rectángulo 4">
            <a:extLst>
              <a:ext uri="{FF2B5EF4-FFF2-40B4-BE49-F238E27FC236}">
                <a16:creationId xmlns:a16="http://schemas.microsoft.com/office/drawing/2014/main" id="{8B7672D1-C1E0-C041-BF3F-E8F511ECCE2E}"/>
              </a:ext>
            </a:extLst>
          </p:cNvPr>
          <p:cNvSpPr/>
          <p:nvPr/>
        </p:nvSpPr>
        <p:spPr>
          <a:xfrm>
            <a:off x="4485702" y="2335202"/>
            <a:ext cx="332418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es-ES" sz="6000" dirty="0" err="1">
                <a:solidFill>
                  <a:srgbClr val="F9F6F2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Imagi</a:t>
            </a:r>
            <a:r>
              <a:rPr lang="es-ES" sz="6000" dirty="0">
                <a:solidFill>
                  <a:srgbClr val="F9F6F2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-</a:t>
            </a:r>
          </a:p>
          <a:p>
            <a:pPr>
              <a:lnSpc>
                <a:spcPts val="5200"/>
              </a:lnSpc>
            </a:pPr>
            <a:r>
              <a:rPr lang="es-ES" sz="6000" dirty="0">
                <a:solidFill>
                  <a:srgbClr val="F9F6F2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nación</a:t>
            </a:r>
          </a:p>
          <a:p>
            <a:endParaRPr lang="es-ES" sz="2000" dirty="0">
              <a:solidFill>
                <a:srgbClr val="AB9767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19" name="1 Rectángulo">
            <a:extLst>
              <a:ext uri="{FF2B5EF4-FFF2-40B4-BE49-F238E27FC236}">
                <a16:creationId xmlns:a16="http://schemas.microsoft.com/office/drawing/2014/main" id="{9C7853C7-DB91-7C4D-A784-251C2B970298}"/>
              </a:ext>
            </a:extLst>
          </p:cNvPr>
          <p:cNvSpPr/>
          <p:nvPr/>
        </p:nvSpPr>
        <p:spPr>
          <a:xfrm>
            <a:off x="4485702" y="1823823"/>
            <a:ext cx="3055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spc="300" dirty="0"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PASO 2</a:t>
            </a:r>
            <a:endParaRPr lang="es-ES" sz="1400" b="1" spc="300" dirty="0">
              <a:latin typeface="Sweet Sans Pro Light" panose="02000000000000000000" pitchFamily="50" charset="0"/>
              <a:ea typeface="Microsoft YaHei UI Light" panose="020B0502040204020203" pitchFamily="34" charset="-122"/>
              <a:cs typeface="Sweet Sans Pro Light" panose="02000000000000000000" pitchFamily="50" charset="0"/>
            </a:endParaRPr>
          </a:p>
        </p:txBody>
      </p:sp>
      <p:sp>
        <p:nvSpPr>
          <p:cNvPr id="22" name="Rectángulo 4">
            <a:extLst>
              <a:ext uri="{FF2B5EF4-FFF2-40B4-BE49-F238E27FC236}">
                <a16:creationId xmlns:a16="http://schemas.microsoft.com/office/drawing/2014/main" id="{2ECB3F8D-776F-F04F-ACDD-B15DD322B267}"/>
              </a:ext>
            </a:extLst>
          </p:cNvPr>
          <p:cNvSpPr/>
          <p:nvPr/>
        </p:nvSpPr>
        <p:spPr>
          <a:xfrm>
            <a:off x="8548416" y="3002051"/>
            <a:ext cx="3324188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es-ES" sz="6000" dirty="0">
                <a:solidFill>
                  <a:srgbClr val="E2D1A6"/>
                </a:solidFill>
                <a:latin typeface="Noe Display" panose="020A0500090400000002" pitchFamily="18" charset="77"/>
                <a:cs typeface="Sweet Sans Pro" panose="02000000000000000000" pitchFamily="50" charset="0"/>
              </a:rPr>
              <a:t>Emoción</a:t>
            </a:r>
          </a:p>
          <a:p>
            <a:endParaRPr lang="es-ES" sz="2000" dirty="0">
              <a:solidFill>
                <a:srgbClr val="AB9767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sp>
        <p:nvSpPr>
          <p:cNvPr id="23" name="1 Rectángulo">
            <a:extLst>
              <a:ext uri="{FF2B5EF4-FFF2-40B4-BE49-F238E27FC236}">
                <a16:creationId xmlns:a16="http://schemas.microsoft.com/office/drawing/2014/main" id="{9FF1AA89-A111-1343-A487-379D4075D201}"/>
              </a:ext>
            </a:extLst>
          </p:cNvPr>
          <p:cNvSpPr/>
          <p:nvPr/>
        </p:nvSpPr>
        <p:spPr>
          <a:xfrm>
            <a:off x="8594715" y="2553029"/>
            <a:ext cx="3055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spc="300">
                <a:solidFill>
                  <a:schemeClr val="bg1"/>
                </a:solidFill>
                <a:latin typeface="Sweet Sans Pro Light" panose="02000000000000000000" pitchFamily="50" charset="0"/>
                <a:ea typeface="Microsoft YaHei UI Light" panose="020B0502040204020203" pitchFamily="34" charset="-122"/>
                <a:cs typeface="Sweet Sans Pro Light" panose="02000000000000000000" pitchFamily="50" charset="0"/>
              </a:rPr>
              <a:t>PASO 3</a:t>
            </a:r>
            <a:endParaRPr lang="es-ES" sz="1400" b="1" spc="300" dirty="0">
              <a:solidFill>
                <a:schemeClr val="bg1"/>
              </a:solidFill>
              <a:latin typeface="Sweet Sans Pro Light" panose="02000000000000000000" pitchFamily="50" charset="0"/>
              <a:ea typeface="Microsoft YaHei UI Light" panose="020B0502040204020203" pitchFamily="34" charset="-122"/>
              <a:cs typeface="Sweet Sans Pro Light" panose="02000000000000000000" pitchFamily="50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96F0084-5C05-4743-94B6-6F75292484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5995555"/>
            <a:ext cx="1702377" cy="6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12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1726F30-44FD-1F4E-AAF0-5C73D2469D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54FD5145-00A1-422C-9380-5D2FEA073846}"/>
              </a:ext>
            </a:extLst>
          </p:cNvPr>
          <p:cNvSpPr/>
          <p:nvPr/>
        </p:nvSpPr>
        <p:spPr>
          <a:xfrm>
            <a:off x="815617" y="1620768"/>
            <a:ext cx="4781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  <a:latin typeface="Noe Display" panose="020A0500090400000002" pitchFamily="18" charset="77"/>
                <a:ea typeface="Yu Mincho" panose="02020400000000000000" pitchFamily="18" charset="-128"/>
                <a:cs typeface="Sweet Sans Pro" panose="02000000000000000000" pitchFamily="50" charset="0"/>
              </a:rPr>
              <a:t>Servicios</a:t>
            </a:r>
          </a:p>
        </p:txBody>
      </p:sp>
      <p:sp>
        <p:nvSpPr>
          <p:cNvPr id="10" name="Rectángulo 4">
            <a:extLst>
              <a:ext uri="{FF2B5EF4-FFF2-40B4-BE49-F238E27FC236}">
                <a16:creationId xmlns:a16="http://schemas.microsoft.com/office/drawing/2014/main" id="{72553F8F-1F69-044A-917D-FD47B8AA0BE7}"/>
              </a:ext>
            </a:extLst>
          </p:cNvPr>
          <p:cNvSpPr/>
          <p:nvPr/>
        </p:nvSpPr>
        <p:spPr>
          <a:xfrm>
            <a:off x="1888087" y="2636431"/>
            <a:ext cx="3506666" cy="2542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Viajes de incentivo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Eventos y experiencias a medida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Eventos online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Reuniones originales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Diseño y producción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Presentaciones de producto</a:t>
            </a:r>
          </a:p>
        </p:txBody>
      </p:sp>
      <p:sp>
        <p:nvSpPr>
          <p:cNvPr id="11" name="Rectángulo 4">
            <a:extLst>
              <a:ext uri="{FF2B5EF4-FFF2-40B4-BE49-F238E27FC236}">
                <a16:creationId xmlns:a16="http://schemas.microsoft.com/office/drawing/2014/main" id="{43BD7309-F13B-CE4E-9D50-B3E16FDAAA0A}"/>
              </a:ext>
            </a:extLst>
          </p:cNvPr>
          <p:cNvSpPr/>
          <p:nvPr/>
        </p:nvSpPr>
        <p:spPr>
          <a:xfrm>
            <a:off x="6425594" y="2636431"/>
            <a:ext cx="4182940" cy="2542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Convenciones y </a:t>
            </a:r>
            <a:r>
              <a:rPr lang="es-ES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Kick</a:t>
            </a: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-off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Congresos Nacionales e Internacionales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Presentaciones a Prensa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Acciones de RSC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Eventos deportivos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Team</a:t>
            </a:r>
            <a:r>
              <a:rPr lang="es-ES" dirty="0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building</a:t>
            </a:r>
            <a:endParaRPr lang="es-ES" dirty="0">
              <a:solidFill>
                <a:schemeClr val="bg1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4E406F0-89BA-A94C-8B01-9A59C302F7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5995555"/>
            <a:ext cx="1702377" cy="6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1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DD68160-99AD-CE40-A2C6-C1BAF2B9FA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B21EE02-61FB-1A4C-AF5B-9DBE3442E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5995555"/>
            <a:ext cx="1702377" cy="603901"/>
          </a:xfrm>
          <a:prstGeom prst="rect">
            <a:avLst/>
          </a:prstGeom>
        </p:spPr>
      </p:pic>
      <p:sp>
        <p:nvSpPr>
          <p:cNvPr id="8" name="Rectángulo 4">
            <a:extLst>
              <a:ext uri="{FF2B5EF4-FFF2-40B4-BE49-F238E27FC236}">
                <a16:creationId xmlns:a16="http://schemas.microsoft.com/office/drawing/2014/main" id="{A758F443-7EC7-9341-8100-50A69CC98804}"/>
              </a:ext>
            </a:extLst>
          </p:cNvPr>
          <p:cNvSpPr/>
          <p:nvPr/>
        </p:nvSpPr>
        <p:spPr>
          <a:xfrm>
            <a:off x="795131" y="886587"/>
            <a:ext cx="4781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dirty="0">
                <a:solidFill>
                  <a:srgbClr val="1F2733"/>
                </a:solidFill>
                <a:latin typeface="Noe Display" panose="020A0500090400000002" pitchFamily="18" charset="77"/>
                <a:ea typeface="Yu Mincho" panose="02020400000000000000" pitchFamily="18" charset="-128"/>
                <a:cs typeface="Sweet Sans Pro" panose="02000000000000000000" pitchFamily="50" charset="0"/>
              </a:rPr>
              <a:t>Equipo</a:t>
            </a:r>
          </a:p>
        </p:txBody>
      </p:sp>
      <p:sp>
        <p:nvSpPr>
          <p:cNvPr id="9" name="Rectángulo 4">
            <a:extLst>
              <a:ext uri="{FF2B5EF4-FFF2-40B4-BE49-F238E27FC236}">
                <a16:creationId xmlns:a16="http://schemas.microsoft.com/office/drawing/2014/main" id="{994FBA57-E182-6C45-8703-BF56347D6241}"/>
              </a:ext>
            </a:extLst>
          </p:cNvPr>
          <p:cNvSpPr/>
          <p:nvPr/>
        </p:nvSpPr>
        <p:spPr>
          <a:xfrm>
            <a:off x="795131" y="2076529"/>
            <a:ext cx="58251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1F2733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Creemos en el talento y en la inteligencia colectiva. </a:t>
            </a:r>
            <a:r>
              <a:rPr lang="es-ES" dirty="0">
                <a:solidFill>
                  <a:srgbClr val="1F2733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Creemos en las personas que se ponen en la piel del cliente y tienen la capacidad de crear experiencias a su medida. </a:t>
            </a:r>
          </a:p>
          <a:p>
            <a:endParaRPr lang="es-ES" dirty="0">
              <a:solidFill>
                <a:srgbClr val="1F2733"/>
              </a:solidFill>
              <a:latin typeface="Sweet Sans Pro" panose="02000000000000000000" pitchFamily="50" charset="0"/>
              <a:cs typeface="Sweet Sans Pro" panose="02000000000000000000" pitchFamily="50" charset="0"/>
            </a:endParaRPr>
          </a:p>
          <a:p>
            <a:r>
              <a:rPr lang="es-ES" dirty="0">
                <a:solidFill>
                  <a:srgbClr val="1F2733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Contamos con un equipo </a:t>
            </a:r>
            <a:r>
              <a:rPr lang="es-ES" b="1" dirty="0">
                <a:solidFill>
                  <a:srgbClr val="1F2733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multidisciplinar</a:t>
            </a:r>
            <a:r>
              <a:rPr lang="es-ES" dirty="0">
                <a:solidFill>
                  <a:srgbClr val="1F2733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 con especialistas en producción y coordinación de eventos, diseño gráfico, social media, creación de contenidos, estrategias de comunicación, IT, etc.</a:t>
            </a:r>
          </a:p>
        </p:txBody>
      </p:sp>
    </p:spTree>
    <p:extLst>
      <p:ext uri="{BB962C8B-B14F-4D97-AF65-F5344CB8AC3E}">
        <p14:creationId xmlns:p14="http://schemas.microsoft.com/office/powerpoint/2010/main" val="2668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67E4AD7-57BF-B347-A1FA-84095B37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1D8B1C-72E6-1A40-AC95-B5ABADC553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72" y="5995555"/>
            <a:ext cx="1702377" cy="603901"/>
          </a:xfrm>
          <a:prstGeom prst="rect">
            <a:avLst/>
          </a:prstGeom>
        </p:spPr>
      </p:pic>
      <p:sp>
        <p:nvSpPr>
          <p:cNvPr id="8" name="Rectángulo 4">
            <a:extLst>
              <a:ext uri="{FF2B5EF4-FFF2-40B4-BE49-F238E27FC236}">
                <a16:creationId xmlns:a16="http://schemas.microsoft.com/office/drawing/2014/main" id="{DECD69C5-5A2C-224F-BEE3-5903B018687D}"/>
              </a:ext>
            </a:extLst>
          </p:cNvPr>
          <p:cNvSpPr/>
          <p:nvPr/>
        </p:nvSpPr>
        <p:spPr>
          <a:xfrm>
            <a:off x="795130" y="2828835"/>
            <a:ext cx="7573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7200" b="1" dirty="0">
                <a:solidFill>
                  <a:schemeClr val="bg1"/>
                </a:solidFill>
                <a:latin typeface="Noe Display" panose="020A0500090400000002" pitchFamily="18" charset="77"/>
                <a:ea typeface="Yu Mincho" panose="02020400000000000000" pitchFamily="18" charset="-128"/>
                <a:cs typeface="Sweet Sans Pro" panose="02000000000000000000" pitchFamily="50" charset="0"/>
              </a:rPr>
              <a:t>Experiencia</a:t>
            </a:r>
          </a:p>
        </p:txBody>
      </p:sp>
    </p:spTree>
    <p:extLst>
      <p:ext uri="{BB962C8B-B14F-4D97-AF65-F5344CB8AC3E}">
        <p14:creationId xmlns:p14="http://schemas.microsoft.com/office/powerpoint/2010/main" val="32384024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478</Words>
  <Application>Microsoft Office PowerPoint</Application>
  <PresentationFormat>Panorámica</PresentationFormat>
  <Paragraphs>161</Paragraphs>
  <Slides>22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Noe Display</vt:lpstr>
      <vt:lpstr>Sweet Sans Pro</vt:lpstr>
      <vt:lpstr>Sweet Sans Pro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Adriano Albarrán</dc:creator>
  <cp:lastModifiedBy>Daniel Miranda</cp:lastModifiedBy>
  <cp:revision>75</cp:revision>
  <dcterms:created xsi:type="dcterms:W3CDTF">2021-05-28T11:54:35Z</dcterms:created>
  <dcterms:modified xsi:type="dcterms:W3CDTF">2021-10-26T10:28:30Z</dcterms:modified>
</cp:coreProperties>
</file>