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999" r:id="rId3"/>
    <p:sldId id="1044" r:id="rId4"/>
    <p:sldId id="1052" r:id="rId5"/>
    <p:sldId id="10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Aguilar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7DA"/>
    <a:srgbClr val="7CA6BA"/>
    <a:srgbClr val="374459"/>
    <a:srgbClr val="99999A"/>
    <a:srgbClr val="37BC25"/>
    <a:srgbClr val="D9D9D9"/>
    <a:srgbClr val="046A38"/>
    <a:srgbClr val="989898"/>
    <a:srgbClr val="62B5E5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>
        <p:scale>
          <a:sx n="80" d="100"/>
          <a:sy n="80" d="100"/>
        </p:scale>
        <p:origin x="2360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0A74-02FA-46DE-B24C-8951767D4628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276C-84CD-400A-AD51-BC49B392C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7A1FE-774D-4CD6-B885-6487871A5703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6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7A1FE-774D-4CD6-B885-6487871A5703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5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7A1FE-774D-4CD6-B885-6487871A5703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9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381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Deloitte dark blu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6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2018 </a:t>
            </a:r>
            <a:r>
              <a:rPr kumimoji="0" lang="en-US" sz="6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Galaz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Yamazaki, Ruiz </a:t>
            </a:r>
            <a:r>
              <a:rPr kumimoji="0" lang="en-US" sz="6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Urquiza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S.C.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4" name="Oval 23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tx1"/>
                </a:solidFill>
              </a:rPr>
              <a:t>Confidential</a:t>
            </a:r>
            <a:r>
              <a:rPr lang="es-MX" altLang="es-MX" baseline="0" dirty="0">
                <a:solidFill>
                  <a:schemeClr val="tx1"/>
                </a:solidFill>
              </a:rPr>
              <a:t> </a:t>
            </a:r>
            <a:r>
              <a:rPr lang="es-MX" altLang="es-MX" baseline="0" dirty="0" err="1">
                <a:solidFill>
                  <a:schemeClr val="tx1"/>
                </a:solidFill>
              </a:rPr>
              <a:t>Information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Deloitte blac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6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4" name="Oval 23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tx1"/>
                </a:solidFill>
              </a:rPr>
              <a:t>Confidential</a:t>
            </a:r>
            <a:r>
              <a:rPr lang="es-MX" altLang="es-MX" baseline="0" dirty="0">
                <a:solidFill>
                  <a:schemeClr val="tx1"/>
                </a:solidFill>
              </a:rPr>
              <a:t> </a:t>
            </a:r>
            <a:r>
              <a:rPr lang="es-MX" altLang="es-MX" baseline="0" dirty="0" err="1">
                <a:solidFill>
                  <a:schemeClr val="tx1"/>
                </a:solidFill>
              </a:rPr>
              <a:t>Information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8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42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89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34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275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value creation and Restructuring Services  – Performance Improvement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9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8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814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98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271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1983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218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bg1"/>
                </a:solidFill>
              </a:rPr>
              <a:t>Confidential</a:t>
            </a:r>
            <a:r>
              <a:rPr lang="es-MX" altLang="es-MX" baseline="0" dirty="0">
                <a:solidFill>
                  <a:schemeClr val="bg1"/>
                </a:solidFill>
              </a:rPr>
              <a:t> </a:t>
            </a:r>
            <a:r>
              <a:rPr lang="es-MX" altLang="es-MX" baseline="0" dirty="0" err="1">
                <a:solidFill>
                  <a:schemeClr val="bg1"/>
                </a:solidFill>
              </a:rPr>
              <a:t>Information</a:t>
            </a:r>
            <a:endParaRPr lang="es-MX" alt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235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060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895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768665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9937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4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7032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2048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3808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8497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188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094729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4234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9325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28267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63633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1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17848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9409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44827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85439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400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49889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26444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6296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0448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2018 </a:t>
            </a:r>
            <a:r>
              <a:rPr lang="en-US" sz="650" noProof="0" dirty="0" err="1">
                <a:solidFill>
                  <a:schemeClr val="bg1"/>
                </a:solidFill>
              </a:rPr>
              <a:t>Galaz</a:t>
            </a:r>
            <a:r>
              <a:rPr lang="en-US" sz="650" noProof="0" dirty="0">
                <a:solidFill>
                  <a:schemeClr val="bg1"/>
                </a:solidFill>
              </a:rPr>
              <a:t>, Yamazaki, Ruiz </a:t>
            </a:r>
            <a:r>
              <a:rPr lang="en-US" sz="650" noProof="0" dirty="0" err="1">
                <a:solidFill>
                  <a:schemeClr val="bg1"/>
                </a:solidFill>
              </a:rPr>
              <a:t>Urquiza</a:t>
            </a:r>
            <a:r>
              <a:rPr lang="en-US" sz="650" noProof="0" dirty="0">
                <a:solidFill>
                  <a:schemeClr val="bg1"/>
                </a:solidFill>
              </a:rPr>
              <a:t>, S.C.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itle 2"/>
          <p:cNvSpPr txBox="1">
            <a:spLocks/>
          </p:cNvSpPr>
          <p:nvPr userDrawn="1"/>
        </p:nvSpPr>
        <p:spPr bwMode="gray">
          <a:xfrm>
            <a:off x="0" y="6360250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>
                <a:solidFill>
                  <a:schemeClr val="bg1"/>
                </a:solidFill>
              </a:rPr>
              <a:t>Información Confidencial</a:t>
            </a:r>
          </a:p>
        </p:txBody>
      </p:sp>
    </p:spTree>
    <p:extLst>
      <p:ext uri="{BB962C8B-B14F-4D97-AF65-F5344CB8AC3E}">
        <p14:creationId xmlns:p14="http://schemas.microsoft.com/office/powerpoint/2010/main" val="223818882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65263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rgbClr val="575757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54280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9955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09681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gray">
          <a:xfrm>
            <a:off x="11398250" y="6646863"/>
            <a:ext cx="306388" cy="9842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027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AFA2D2B-A971-4343-B469-EDDF231D5BC5}" type="slidenum">
              <a:rPr lang="en-US" sz="635" b="1">
                <a:solidFill>
                  <a:prstClr val="black"/>
                </a:solidFill>
                <a:latin typeface="+mn-lt"/>
              </a:rPr>
              <a:pPr algn="r" defTabSz="9027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35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7682" y="782622"/>
            <a:ext cx="10934736" cy="757255"/>
          </a:xfrm>
        </p:spPr>
        <p:txBody>
          <a:bodyPr/>
          <a:lstStyle>
            <a:lvl1pPr marL="0" indent="0">
              <a:buNone/>
              <a:defRPr sz="2448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87682" y="387238"/>
            <a:ext cx="10934736" cy="377937"/>
          </a:xfrm>
          <a:prstGeom prst="rect">
            <a:avLst/>
          </a:prstGeom>
        </p:spPr>
        <p:txBody>
          <a:bodyPr/>
          <a:lstStyle>
            <a:lvl1pPr>
              <a:defRPr sz="244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48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242573-05B8-411C-84FE-D3915368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4F54-26A7-470B-983E-36EFA3D86E66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9357B2-8FC7-466C-B5D4-D855E57F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0DFD69-DDF6-4D54-9F6C-81158324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7E53-D949-4C8F-B42B-0D234C25AA81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Rectángulo 6">
            <a:hlinkClick r:id="" action="ppaction://noaction"/>
            <a:extLst>
              <a:ext uri="{FF2B5EF4-FFF2-40B4-BE49-F238E27FC236}">
                <a16:creationId xmlns:a16="http://schemas.microsoft.com/office/drawing/2014/main" xmlns="" id="{24BF9B27-6F72-43E0-9768-E2F652998732}"/>
              </a:ext>
            </a:extLst>
          </p:cNvPr>
          <p:cNvSpPr/>
          <p:nvPr userDrawn="1"/>
        </p:nvSpPr>
        <p:spPr>
          <a:xfrm>
            <a:off x="11188460" y="172528"/>
            <a:ext cx="836763" cy="577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807244"/>
          </a:xfrm>
          <a:prstGeom prst="rect">
            <a:avLst/>
          </a:prstGeom>
          <a:solidFill>
            <a:srgbClr val="37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77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Deloitte dark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5" name="Oval 24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>
                <a:solidFill>
                  <a:schemeClr val="tx1"/>
                </a:solidFill>
              </a:rPr>
              <a:t>Información</a:t>
            </a:r>
            <a:r>
              <a:rPr lang="es-MX" altLang="es-MX" baseline="0" dirty="0">
                <a:solidFill>
                  <a:schemeClr val="tx1"/>
                </a:solidFill>
              </a:rPr>
              <a:t> Confidencial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7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Deloitte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6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8" name="Oval 17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tx1"/>
                </a:solidFill>
              </a:rPr>
              <a:t>Confidential</a:t>
            </a:r>
            <a:r>
              <a:rPr lang="es-MX" altLang="es-MX" baseline="0" dirty="0">
                <a:solidFill>
                  <a:schemeClr val="tx1"/>
                </a:solidFill>
              </a:rPr>
              <a:t> </a:t>
            </a:r>
            <a:r>
              <a:rPr lang="es-MX" altLang="es-MX" baseline="0" dirty="0" err="1">
                <a:solidFill>
                  <a:schemeClr val="tx1"/>
                </a:solidFill>
              </a:rPr>
              <a:t>Information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70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Deloitte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6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2018 </a:t>
            </a:r>
            <a:r>
              <a:rPr kumimoji="0" lang="en-US" sz="6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Galaz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Yamazaki, Ruiz </a:t>
            </a:r>
            <a:r>
              <a:rPr kumimoji="0" lang="en-US" sz="6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Urquiza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S.C.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8" name="Oval 17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tx1"/>
                </a:solidFill>
              </a:rPr>
              <a:t>Confidential</a:t>
            </a:r>
            <a:r>
              <a:rPr lang="es-MX" altLang="es-MX" baseline="0" dirty="0">
                <a:solidFill>
                  <a:schemeClr val="tx1"/>
                </a:solidFill>
              </a:rPr>
              <a:t> </a:t>
            </a:r>
            <a:r>
              <a:rPr lang="es-MX" altLang="es-MX" baseline="0" dirty="0" err="1">
                <a:solidFill>
                  <a:schemeClr val="tx1"/>
                </a:solidFill>
              </a:rPr>
              <a:t>Information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70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Deloitte dark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6312778" y="6689438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6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5" name="Oval 24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tle 2"/>
          <p:cNvSpPr txBox="1">
            <a:spLocks/>
          </p:cNvSpPr>
          <p:nvPr userDrawn="1"/>
        </p:nvSpPr>
        <p:spPr bwMode="gray">
          <a:xfrm>
            <a:off x="-323562" y="65054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tx1"/>
                </a:solidFill>
              </a:rPr>
              <a:t>Confidential</a:t>
            </a:r>
            <a:r>
              <a:rPr lang="es-MX" altLang="es-MX" baseline="0" dirty="0">
                <a:solidFill>
                  <a:schemeClr val="tx1"/>
                </a:solidFill>
              </a:rPr>
              <a:t> </a:t>
            </a:r>
            <a:r>
              <a:rPr lang="es-MX" altLang="es-MX" baseline="0" dirty="0" err="1">
                <a:solidFill>
                  <a:schemeClr val="tx1"/>
                </a:solidFill>
              </a:rPr>
              <a:t>Information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26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Deloitte blu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gray">
          <a:xfrm>
            <a:off x="376238" y="374650"/>
            <a:ext cx="11345862" cy="6007100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gray">
          <a:xfrm>
            <a:off x="755650" y="2734814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55649" y="4458146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329338" y="1017588"/>
            <a:ext cx="2880000" cy="2880000"/>
            <a:chOff x="2100199" y="1337045"/>
            <a:chExt cx="4088893" cy="4078518"/>
          </a:xfrm>
          <a:solidFill>
            <a:schemeClr val="tx1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160267" y="1337045"/>
              <a:ext cx="2028825" cy="3057525"/>
            </a:xfrm>
            <a:custGeom>
              <a:avLst/>
              <a:gdLst>
                <a:gd name="T0" fmla="*/ 0 w 538"/>
                <a:gd name="T1" fmla="*/ 0 h 812"/>
                <a:gd name="T2" fmla="*/ 0 w 538"/>
                <a:gd name="T3" fmla="*/ 544 h 812"/>
                <a:gd name="T4" fmla="*/ 467 w 538"/>
                <a:gd name="T5" fmla="*/ 812 h 812"/>
                <a:gd name="T6" fmla="*/ 538 w 538"/>
                <a:gd name="T7" fmla="*/ 543 h 812"/>
                <a:gd name="T8" fmla="*/ 0 w 53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12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467" y="812"/>
                    <a:pt x="467" y="812"/>
                    <a:pt x="467" y="812"/>
                  </a:cubicBezTo>
                  <a:cubicBezTo>
                    <a:pt x="512" y="733"/>
                    <a:pt x="538" y="641"/>
                    <a:pt x="538" y="543"/>
                  </a:cubicBezTo>
                  <a:cubicBezTo>
                    <a:pt x="538" y="245"/>
                    <a:pt x="298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371408" y="3367688"/>
              <a:ext cx="3546475" cy="2047875"/>
            </a:xfrm>
            <a:custGeom>
              <a:avLst/>
              <a:gdLst>
                <a:gd name="T0" fmla="*/ 476 w 943"/>
                <a:gd name="T1" fmla="*/ 1 h 543"/>
                <a:gd name="T2" fmla="*/ 476 w 943"/>
                <a:gd name="T3" fmla="*/ 0 h 543"/>
                <a:gd name="T4" fmla="*/ 0 w 943"/>
                <a:gd name="T5" fmla="*/ 272 h 543"/>
                <a:gd name="T6" fmla="*/ 471 w 943"/>
                <a:gd name="T7" fmla="*/ 543 h 543"/>
                <a:gd name="T8" fmla="*/ 943 w 943"/>
                <a:gd name="T9" fmla="*/ 269 h 543"/>
                <a:gd name="T10" fmla="*/ 476 w 943"/>
                <a:gd name="T11" fmla="*/ 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543">
                  <a:moveTo>
                    <a:pt x="476" y="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4" y="434"/>
                    <a:pt x="270" y="543"/>
                    <a:pt x="471" y="543"/>
                  </a:cubicBezTo>
                  <a:cubicBezTo>
                    <a:pt x="673" y="543"/>
                    <a:pt x="849" y="433"/>
                    <a:pt x="943" y="26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100199" y="1339034"/>
              <a:ext cx="2074863" cy="3065463"/>
            </a:xfrm>
            <a:custGeom>
              <a:avLst/>
              <a:gdLst>
                <a:gd name="T0" fmla="*/ 550 w 550"/>
                <a:gd name="T1" fmla="*/ 0 h 815"/>
                <a:gd name="T2" fmla="*/ 543 w 550"/>
                <a:gd name="T3" fmla="*/ 0 h 815"/>
                <a:gd name="T4" fmla="*/ 0 w 550"/>
                <a:gd name="T5" fmla="*/ 543 h 815"/>
                <a:gd name="T6" fmla="*/ 72 w 550"/>
                <a:gd name="T7" fmla="*/ 815 h 815"/>
                <a:gd name="T8" fmla="*/ 549 w 550"/>
                <a:gd name="T9" fmla="*/ 543 h 815"/>
                <a:gd name="T10" fmla="*/ 550 w 550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815">
                  <a:moveTo>
                    <a:pt x="550" y="0"/>
                  </a:moveTo>
                  <a:cubicBezTo>
                    <a:pt x="547" y="0"/>
                    <a:pt x="545" y="0"/>
                    <a:pt x="543" y="0"/>
                  </a:cubicBezTo>
                  <a:cubicBezTo>
                    <a:pt x="243" y="0"/>
                    <a:pt x="0" y="243"/>
                    <a:pt x="0" y="543"/>
                  </a:cubicBezTo>
                  <a:cubicBezTo>
                    <a:pt x="0" y="642"/>
                    <a:pt x="26" y="735"/>
                    <a:pt x="72" y="815"/>
                  </a:cubicBezTo>
                  <a:cubicBezTo>
                    <a:pt x="549" y="543"/>
                    <a:pt x="549" y="543"/>
                    <a:pt x="549" y="543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4" name="Oval 23"/>
          <p:cNvSpPr/>
          <p:nvPr userDrawn="1"/>
        </p:nvSpPr>
        <p:spPr bwMode="gray">
          <a:xfrm>
            <a:off x="8842605" y="1525049"/>
            <a:ext cx="1889635" cy="1894442"/>
          </a:xfrm>
          <a:prstGeom prst="ellipse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2778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Creation and Restructuring Services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/>
          <p:cNvSpPr txBox="1">
            <a:spLocks/>
          </p:cNvSpPr>
          <p:nvPr userDrawn="1"/>
        </p:nvSpPr>
        <p:spPr bwMode="gray">
          <a:xfrm>
            <a:off x="-314325" y="6359524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000"/>
              </a:spcAft>
              <a:buSzPct val="100000"/>
              <a:buFont typeface="Arial" panose="020B0604020202020204" pitchFamily="34" charset="0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000"/>
              </a:spcAft>
              <a:buSzPct val="100000"/>
              <a:buFont typeface="Arial" panose="020B0604020202020204" pitchFamily="34" charset="0"/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6213" indent="-17621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55600" indent="-1762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531813" indent="-176213" defTabSz="798513"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9890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4462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9034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60613" indent="-176213" defTabSz="798513" eaLnBrk="0" fontAlgn="base" hangingPunct="0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s-MX" altLang="es-MX" dirty="0" err="1">
                <a:solidFill>
                  <a:schemeClr val="tx1"/>
                </a:solidFill>
              </a:rPr>
              <a:t>Confidential</a:t>
            </a:r>
            <a:r>
              <a:rPr lang="es-MX" altLang="es-MX" baseline="0" dirty="0">
                <a:solidFill>
                  <a:schemeClr val="tx1"/>
                </a:solidFill>
              </a:rPr>
              <a:t> </a:t>
            </a:r>
            <a:r>
              <a:rPr lang="es-MX" altLang="es-MX" baseline="0" dirty="0" err="1">
                <a:solidFill>
                  <a:schemeClr val="tx1"/>
                </a:solidFill>
              </a:rPr>
              <a:t>Information</a:t>
            </a: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0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theme" Target="../theme/theme1.xml"/><Relationship Id="rId51" Type="http://schemas.openxmlformats.org/officeDocument/2006/relationships/vmlDrawing" Target="../drawings/vmlDrawing1.vml"/><Relationship Id="rId52" Type="http://schemas.openxmlformats.org/officeDocument/2006/relationships/tags" Target="../tags/tag1.xml"/><Relationship Id="rId53" Type="http://schemas.openxmlformats.org/officeDocument/2006/relationships/tags" Target="../tags/tag2.xml"/><Relationship Id="rId54" Type="http://schemas.openxmlformats.org/officeDocument/2006/relationships/oleObject" Target="../embeddings/oleObject1.bin"/><Relationship Id="rId55" Type="http://schemas.openxmlformats.org/officeDocument/2006/relationships/image" Target="../media/image1.emf"/><Relationship Id="rId56" Type="http://schemas.openxmlformats.org/officeDocument/2006/relationships/image" Target="../media/image2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393597010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think-cell Slide" r:id="rId54" imgW="270" imgH="270" progId="TCLayout.ActiveDocument.1">
                  <p:embed/>
                </p:oleObj>
              </mc:Choice>
              <mc:Fallback>
                <p:oleObj name="think-cell Slide" r:id="rId5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2400" b="0" i="0" baseline="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7"/>
            <a:ext cx="11252200" cy="397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712196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18A1A1FE-619D-4ACE-A950-DBACF98D11F4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31" y="47510"/>
            <a:ext cx="1001028" cy="10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6.jpg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7.jpeg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vmlDrawing" Target="../drawings/vmlDrawing5.v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7.jpeg"/><Relationship Id="rId7" Type="http://schemas.openxmlformats.org/officeDocument/2006/relationships/oleObject" Target="../embeddings/oleObject6.bin"/><Relationship Id="rId8" Type="http://schemas.openxmlformats.org/officeDocument/2006/relationships/image" Target="../media/image5.emf"/><Relationship Id="rId9" Type="http://schemas.openxmlformats.org/officeDocument/2006/relationships/image" Target="../media/image8.jpeg"/><Relationship Id="rId1" Type="http://schemas.openxmlformats.org/officeDocument/2006/relationships/vmlDrawing" Target="../drawings/vmlDrawing6.v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xmlns="" id="{BE3E9880-C1C0-4783-B90E-4082AF8C447D}"/>
              </a:ext>
            </a:extLst>
          </p:cNvPr>
          <p:cNvSpPr/>
          <p:nvPr/>
        </p:nvSpPr>
        <p:spPr>
          <a:xfrm>
            <a:off x="0" y="144528"/>
            <a:ext cx="12192000" cy="6857999"/>
          </a:xfrm>
          <a:prstGeom prst="rect">
            <a:avLst/>
          </a:prstGeom>
          <a:solidFill>
            <a:srgbClr val="37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29CD712-0103-40AA-BCC3-EE8E33D9E385}"/>
              </a:ext>
            </a:extLst>
          </p:cNvPr>
          <p:cNvSpPr txBox="1"/>
          <p:nvPr/>
        </p:nvSpPr>
        <p:spPr>
          <a:xfrm>
            <a:off x="2607365" y="4454797"/>
            <a:ext cx="755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NUBA, referencia en el turismo </a:t>
            </a:r>
            <a:r>
              <a:rPr lang="es-MX" sz="2800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high</a:t>
            </a:r>
            <a:r>
              <a:rPr lang="es-MX" sz="2800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</a:t>
            </a:r>
            <a:r>
              <a:rPr lang="es-MX" sz="2800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end</a:t>
            </a:r>
            <a:endParaRPr lang="es-MX" sz="2800" dirty="0">
              <a:solidFill>
                <a:schemeClr val="bg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71" y="1553797"/>
            <a:ext cx="2591289" cy="26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6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Verdana" panose="020B0604030504040204" pitchFamily="34" charset="0"/>
            </a:endParaRPr>
          </a:p>
        </p:txBody>
      </p:sp>
      <p:sp>
        <p:nvSpPr>
          <p:cNvPr id="117" name="Title 3"/>
          <p:cNvSpPr txBox="1">
            <a:spLocks/>
          </p:cNvSpPr>
          <p:nvPr/>
        </p:nvSpPr>
        <p:spPr>
          <a:xfrm>
            <a:off x="412931" y="156642"/>
            <a:ext cx="9691651" cy="6985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86BC25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30076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CB7BD5C-DE42-4DD1-9414-0F4425F14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17502"/>
            <a:ext cx="12204030" cy="625847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Verdana" panose="020B0604030504040204" pitchFamily="34" charset="0"/>
            </a:endParaRPr>
          </a:p>
        </p:txBody>
      </p:sp>
      <p:sp>
        <p:nvSpPr>
          <p:cNvPr id="117" name="Title 3"/>
          <p:cNvSpPr txBox="1">
            <a:spLocks/>
          </p:cNvSpPr>
          <p:nvPr/>
        </p:nvSpPr>
        <p:spPr>
          <a:xfrm>
            <a:off x="596285" y="135489"/>
            <a:ext cx="9691651" cy="6985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</a:t>
            </a:r>
            <a:r>
              <a:rPr lang="es-AR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000" b="1" i="1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NUBA México</a:t>
            </a:r>
            <a:r>
              <a:rPr lang="es-AR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“Digitalización &amp; Diversificación”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86BC2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n island in the middle of a body of water&#10;&#10;Description automatically generated">
            <a:extLst>
              <a:ext uri="{FF2B5EF4-FFF2-40B4-BE49-F238E27FC236}">
                <a16:creationId xmlns:a16="http://schemas.microsoft.com/office/drawing/2014/main" xmlns="" id="{0477B83B-D5ED-49F0-B1A8-FE5052426A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 t="29137" r="28681" b="10770"/>
          <a:stretch/>
        </p:blipFill>
        <p:spPr>
          <a:xfrm>
            <a:off x="-954" y="1096421"/>
            <a:ext cx="261681" cy="412113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3EBF91B2-B614-483A-B1E3-828D3C6C7A94}"/>
              </a:ext>
            </a:extLst>
          </p:cNvPr>
          <p:cNvSpPr txBox="1"/>
          <p:nvPr/>
        </p:nvSpPr>
        <p:spPr>
          <a:xfrm>
            <a:off x="869691" y="1241131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Diversificación Geográfica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6011FE2C-E142-404A-9CC7-3E94AB91EE47}"/>
              </a:ext>
            </a:extLst>
          </p:cNvPr>
          <p:cNvCxnSpPr/>
          <p:nvPr/>
        </p:nvCxnSpPr>
        <p:spPr>
          <a:xfrm>
            <a:off x="869691" y="1451258"/>
            <a:ext cx="2700000" cy="0"/>
          </a:xfrm>
          <a:prstGeom prst="line">
            <a:avLst/>
          </a:prstGeom>
          <a:ln w="57150">
            <a:solidFill>
              <a:srgbClr val="7CA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C576E47-40FB-4CBC-A0BE-1295528FB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15" y="1440683"/>
            <a:ext cx="4332785" cy="5417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568408-2411-41F1-9902-717CF07505EF}"/>
              </a:ext>
            </a:extLst>
          </p:cNvPr>
          <p:cNvSpPr txBox="1"/>
          <p:nvPr/>
        </p:nvSpPr>
        <p:spPr>
          <a:xfrm>
            <a:off x="869691" y="1533792"/>
            <a:ext cx="2928736" cy="1255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b="1" i="1" kern="0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Próximos pasos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NUBA USA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HUB operativo en Américas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NUBA Colombia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Crecimiento inorgánico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3D0513-DE28-41D7-BFCD-AAC152CBB364}"/>
              </a:ext>
            </a:extLst>
          </p:cNvPr>
          <p:cNvSpPr txBox="1"/>
          <p:nvPr/>
        </p:nvSpPr>
        <p:spPr>
          <a:xfrm>
            <a:off x="898259" y="2915572"/>
            <a:ext cx="2928736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Expansión Hispanoamérica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Continuar el crecimiento orgánico e inorgánico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FE4FDA1-CD5E-4EB4-87FE-E88E86907AE3}"/>
              </a:ext>
            </a:extLst>
          </p:cNvPr>
          <p:cNvSpPr txBox="1"/>
          <p:nvPr/>
        </p:nvSpPr>
        <p:spPr>
          <a:xfrm>
            <a:off x="4521565" y="1228945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Diversificación segmentos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461FE32-8D0B-4CB6-A3EB-94B1B5272CF7}"/>
              </a:ext>
            </a:extLst>
          </p:cNvPr>
          <p:cNvCxnSpPr/>
          <p:nvPr/>
        </p:nvCxnSpPr>
        <p:spPr>
          <a:xfrm>
            <a:off x="4521565" y="1439072"/>
            <a:ext cx="2700000" cy="0"/>
          </a:xfrm>
          <a:prstGeom prst="line">
            <a:avLst/>
          </a:prstGeom>
          <a:ln w="57150">
            <a:solidFill>
              <a:srgbClr val="7CA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E188A0B-AA3C-4803-8B2F-317DB6506F1D}"/>
              </a:ext>
            </a:extLst>
          </p:cNvPr>
          <p:cNvSpPr txBox="1"/>
          <p:nvPr/>
        </p:nvSpPr>
        <p:spPr>
          <a:xfrm>
            <a:off x="4521565" y="1562249"/>
            <a:ext cx="2893926" cy="1255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b="1" i="1" kern="0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Próximos pasos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DMC México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Inicio de las operaciones a finales de 2020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MX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Crecimiento en nuevos servicios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CB8E37E-E090-40D0-A4B8-99F927D01B27}"/>
              </a:ext>
            </a:extLst>
          </p:cNvPr>
          <p:cNvSpPr txBox="1"/>
          <p:nvPr/>
        </p:nvSpPr>
        <p:spPr>
          <a:xfrm>
            <a:off x="4521565" y="2854605"/>
            <a:ext cx="2893926" cy="1083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Impulso de nuevos segmentos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MICE</a:t>
            </a:r>
            <a:endParaRPr lang="es-MX" sz="1400" i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DMCs</a:t>
            </a: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Hispanoamérica</a:t>
            </a:r>
            <a:endParaRPr lang="es-MX" sz="1400" i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Hoteles </a:t>
            </a:r>
            <a:r>
              <a:rPr lang="es-MX" sz="1400" b="1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endParaRPr lang="es-MX" sz="1400" i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64C55D8-D52E-4CBA-A7C3-196D1D9967E5}"/>
              </a:ext>
            </a:extLst>
          </p:cNvPr>
          <p:cNvSpPr txBox="1"/>
          <p:nvPr/>
        </p:nvSpPr>
        <p:spPr>
          <a:xfrm>
            <a:off x="869691" y="4327268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Digitalización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587359E-5BBB-4380-9865-F85D746095E5}"/>
              </a:ext>
            </a:extLst>
          </p:cNvPr>
          <p:cNvCxnSpPr/>
          <p:nvPr/>
        </p:nvCxnSpPr>
        <p:spPr>
          <a:xfrm>
            <a:off x="869691" y="4537395"/>
            <a:ext cx="2700000" cy="0"/>
          </a:xfrm>
          <a:prstGeom prst="line">
            <a:avLst/>
          </a:prstGeom>
          <a:ln w="57150">
            <a:solidFill>
              <a:srgbClr val="7CA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1E26F0A-54A0-44A7-A44B-BD52F0A4CFA7}"/>
              </a:ext>
            </a:extLst>
          </p:cNvPr>
          <p:cNvSpPr txBox="1"/>
          <p:nvPr/>
        </p:nvSpPr>
        <p:spPr>
          <a:xfrm>
            <a:off x="869691" y="4566487"/>
            <a:ext cx="2928736" cy="17297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b="1" i="1" kern="0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Próximos pasos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Desarrollos internos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Impulsar sistemas </a:t>
            </a:r>
            <a:r>
              <a:rPr lang="es-MX" sz="1400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Experience 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MX" sz="1400" b="1" i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Redes Sociales &amp; Web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Desarrollo de la presencia de Nuba en medios digitales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DE5438A-5E01-4115-85D9-92876BF409D4}"/>
              </a:ext>
            </a:extLst>
          </p:cNvPr>
          <p:cNvSpPr txBox="1"/>
          <p:nvPr/>
        </p:nvSpPr>
        <p:spPr>
          <a:xfrm>
            <a:off x="4521565" y="4329912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Posicionamiento marca NUBA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9FFEF9FC-8542-4E9C-B54C-ACA4BEFC0F59}"/>
              </a:ext>
            </a:extLst>
          </p:cNvPr>
          <p:cNvCxnSpPr/>
          <p:nvPr/>
        </p:nvCxnSpPr>
        <p:spPr>
          <a:xfrm>
            <a:off x="4521565" y="4540039"/>
            <a:ext cx="2700000" cy="0"/>
          </a:xfrm>
          <a:prstGeom prst="line">
            <a:avLst/>
          </a:prstGeom>
          <a:ln w="57150">
            <a:solidFill>
              <a:srgbClr val="7CA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0F841EC-2C2D-4BEA-B6C4-8647087D7798}"/>
              </a:ext>
            </a:extLst>
          </p:cNvPr>
          <p:cNvSpPr txBox="1"/>
          <p:nvPr/>
        </p:nvSpPr>
        <p:spPr>
          <a:xfrm>
            <a:off x="4521564" y="4687901"/>
            <a:ext cx="2893925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Oficinas Goldsmith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Potenciar nuestra </a:t>
            </a:r>
            <a:r>
              <a:rPr lang="es-MX" sz="1400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Flagship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 en </a:t>
            </a:r>
            <a:r>
              <a:rPr lang="es-MX" sz="1400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Golsdmith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(Polanco) en 2021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6059F5F-80C0-43DF-AFA2-B3244AF83762}"/>
              </a:ext>
            </a:extLst>
          </p:cNvPr>
          <p:cNvSpPr/>
          <p:nvPr/>
        </p:nvSpPr>
        <p:spPr>
          <a:xfrm rot="16200000">
            <a:off x="-598626" y="3050122"/>
            <a:ext cx="2128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Strictly private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confidential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D73BA8C-6266-49DD-BEAA-1F186D8BD108}"/>
              </a:ext>
            </a:extLst>
          </p:cNvPr>
          <p:cNvCxnSpPr>
            <a:cxnSpLocks/>
          </p:cNvCxnSpPr>
          <p:nvPr/>
        </p:nvCxnSpPr>
        <p:spPr>
          <a:xfrm>
            <a:off x="7859215" y="1403707"/>
            <a:ext cx="4332785" cy="0"/>
          </a:xfrm>
          <a:prstGeom prst="line">
            <a:avLst/>
          </a:prstGeom>
          <a:ln w="57150">
            <a:solidFill>
              <a:srgbClr val="C8D7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799041D-9DE5-4D9F-8B14-945A79A52425}"/>
              </a:ext>
            </a:extLst>
          </p:cNvPr>
          <p:cNvCxnSpPr>
            <a:cxnSpLocks/>
          </p:cNvCxnSpPr>
          <p:nvPr/>
        </p:nvCxnSpPr>
        <p:spPr>
          <a:xfrm>
            <a:off x="7859215" y="1371746"/>
            <a:ext cx="0" cy="5598899"/>
          </a:xfrm>
          <a:prstGeom prst="line">
            <a:avLst/>
          </a:prstGeom>
          <a:ln w="57150">
            <a:solidFill>
              <a:srgbClr val="C8D7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2">
            <a:extLst>
              <a:ext uri="{FF2B5EF4-FFF2-40B4-BE49-F238E27FC236}">
                <a16:creationId xmlns:a16="http://schemas.microsoft.com/office/drawing/2014/main" xmlns="" id="{31ED0A9F-B633-48D5-BE7D-959FB78AB925}"/>
              </a:ext>
            </a:extLst>
          </p:cNvPr>
          <p:cNvSpPr/>
          <p:nvPr/>
        </p:nvSpPr>
        <p:spPr>
          <a:xfrm>
            <a:off x="10975094" y="1435669"/>
            <a:ext cx="143480" cy="5422331"/>
          </a:xfrm>
          <a:custGeom>
            <a:avLst/>
            <a:gdLst/>
            <a:ahLst/>
            <a:cxnLst/>
            <a:rect l="l" t="t" r="r" b="b"/>
            <a:pathLst>
              <a:path w="1420495" h="1470660">
                <a:moveTo>
                  <a:pt x="0" y="1470660"/>
                </a:moveTo>
                <a:lnTo>
                  <a:pt x="1420367" y="1470660"/>
                </a:lnTo>
                <a:lnTo>
                  <a:pt x="1420367" y="0"/>
                </a:lnTo>
                <a:lnTo>
                  <a:pt x="0" y="0"/>
                </a:lnTo>
                <a:lnTo>
                  <a:pt x="0" y="147066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257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>
            <a:extLst>
              <a:ext uri="{FF2B5EF4-FFF2-40B4-BE49-F238E27FC236}">
                <a16:creationId xmlns:a16="http://schemas.microsoft.com/office/drawing/2014/main" xmlns="" id="{E4536E1C-3B5E-45CB-B503-75D0F21AB1B9}"/>
              </a:ext>
            </a:extLst>
          </p:cNvPr>
          <p:cNvSpPr/>
          <p:nvPr/>
        </p:nvSpPr>
        <p:spPr>
          <a:xfrm>
            <a:off x="1008228" y="1082182"/>
            <a:ext cx="5087772" cy="2918947"/>
          </a:xfrm>
          <a:custGeom>
            <a:avLst/>
            <a:gdLst/>
            <a:ahLst/>
            <a:cxnLst/>
            <a:rect l="l" t="t" r="r" b="b"/>
            <a:pathLst>
              <a:path w="1420495" h="1470660">
                <a:moveTo>
                  <a:pt x="0" y="1470660"/>
                </a:moveTo>
                <a:lnTo>
                  <a:pt x="1420367" y="1470660"/>
                </a:lnTo>
                <a:lnTo>
                  <a:pt x="1420367" y="0"/>
                </a:lnTo>
                <a:lnTo>
                  <a:pt x="0" y="0"/>
                </a:lnTo>
                <a:lnTo>
                  <a:pt x="0" y="1470660"/>
                </a:lnTo>
                <a:close/>
              </a:path>
            </a:pathLst>
          </a:custGeom>
          <a:solidFill>
            <a:srgbClr val="C8D7DA"/>
          </a:solidFill>
        </p:spPr>
        <p:txBody>
          <a:bodyPr wrap="square" lIns="0" tIns="0" rIns="0" bIns="0" rtlCol="0"/>
          <a:lstStyle/>
          <a:p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CB7BD5C-DE42-4DD1-9414-0F4425F14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4030" cy="625847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Verdana" panose="020B0604030504040204" pitchFamily="34" charset="0"/>
            </a:endParaRPr>
          </a:p>
        </p:txBody>
      </p:sp>
      <p:sp>
        <p:nvSpPr>
          <p:cNvPr id="117" name="Title 3"/>
          <p:cNvSpPr txBox="1">
            <a:spLocks/>
          </p:cNvSpPr>
          <p:nvPr/>
        </p:nvSpPr>
        <p:spPr>
          <a:xfrm>
            <a:off x="596285" y="135489"/>
            <a:ext cx="9691651" cy="6985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</a:t>
            </a:r>
            <a:r>
              <a:rPr lang="es-AR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000" b="1" i="1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NUBA México</a:t>
            </a:r>
            <a:r>
              <a:rPr lang="es-AR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Strengths in the time of </a:t>
            </a:r>
            <a:r>
              <a:rPr lang="en-US" sz="2000" b="1" i="1" dirty="0" err="1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US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</a:t>
            </a:r>
            <a:r>
              <a:rPr lang="es-MX" sz="2000" b="1" i="1" dirty="0">
                <a:solidFill>
                  <a:srgbClr val="C8D7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86BC2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n island in the middle of a body of water&#10;&#10;Description automatically generated">
            <a:extLst>
              <a:ext uri="{FF2B5EF4-FFF2-40B4-BE49-F238E27FC236}">
                <a16:creationId xmlns:a16="http://schemas.microsoft.com/office/drawing/2014/main" xmlns="" id="{0477B83B-D5ED-49F0-B1A8-FE5052426A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 t="29137" r="28681" b="10770"/>
          <a:stretch/>
        </p:blipFill>
        <p:spPr>
          <a:xfrm>
            <a:off x="-954" y="1096421"/>
            <a:ext cx="261681" cy="412113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FE4FDA1-CD5E-4EB4-87FE-E88E86907AE3}"/>
              </a:ext>
            </a:extLst>
          </p:cNvPr>
          <p:cNvSpPr txBox="1"/>
          <p:nvPr/>
        </p:nvSpPr>
        <p:spPr>
          <a:xfrm>
            <a:off x="6747857" y="1353876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 de Boutique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461FE32-8D0B-4CB6-A3EB-94B1B5272CF7}"/>
              </a:ext>
            </a:extLst>
          </p:cNvPr>
          <p:cNvCxnSpPr/>
          <p:nvPr/>
        </p:nvCxnSpPr>
        <p:spPr>
          <a:xfrm>
            <a:off x="6747857" y="1590507"/>
            <a:ext cx="2700000" cy="0"/>
          </a:xfrm>
          <a:prstGeom prst="line">
            <a:avLst/>
          </a:prstGeom>
          <a:ln w="57150">
            <a:solidFill>
              <a:srgbClr val="374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6059F5F-80C0-43DF-AFA2-B3244AF83762}"/>
              </a:ext>
            </a:extLst>
          </p:cNvPr>
          <p:cNvSpPr/>
          <p:nvPr/>
        </p:nvSpPr>
        <p:spPr>
          <a:xfrm rot="16200000">
            <a:off x="-598626" y="3050122"/>
            <a:ext cx="2128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Strictly private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confidential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57A32B8-D33E-4145-93E0-D36FC21C90BF}"/>
              </a:ext>
            </a:extLst>
          </p:cNvPr>
          <p:cNvSpPr/>
          <p:nvPr/>
        </p:nvSpPr>
        <p:spPr>
          <a:xfrm flipH="1">
            <a:off x="10619447" y="2590699"/>
            <a:ext cx="3134100" cy="3134100"/>
          </a:xfrm>
          <a:prstGeom prst="arc">
            <a:avLst>
              <a:gd name="adj1" fmla="val 16812435"/>
              <a:gd name="adj2" fmla="val 12607217"/>
            </a:avLst>
          </a:prstGeom>
          <a:ln w="25400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34DD348-84D5-4A16-9157-E77D907059AF}"/>
              </a:ext>
            </a:extLst>
          </p:cNvPr>
          <p:cNvSpPr/>
          <p:nvPr/>
        </p:nvSpPr>
        <p:spPr>
          <a:xfrm>
            <a:off x="11151545" y="3105929"/>
            <a:ext cx="2080909" cy="20811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xmlns="" id="{7B30CC1E-20EF-4D4F-AFE0-E9B2DCFB92A6}"/>
              </a:ext>
            </a:extLst>
          </p:cNvPr>
          <p:cNvSpPr>
            <a:spLocks noChangeAspect="1"/>
          </p:cNvSpPr>
          <p:nvPr/>
        </p:nvSpPr>
        <p:spPr>
          <a:xfrm>
            <a:off x="10515709" y="2470011"/>
            <a:ext cx="3352581" cy="3353018"/>
          </a:xfrm>
          <a:prstGeom prst="pie">
            <a:avLst>
              <a:gd name="adj1" fmla="val 1779985"/>
              <a:gd name="adj2" fmla="val 5352857"/>
            </a:avLst>
          </a:prstGeom>
          <a:solidFill>
            <a:schemeClr val="accent2">
              <a:alpha val="3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xmlns="" id="{46E4E7F2-9D69-43A2-9B5F-6F321367009E}"/>
              </a:ext>
            </a:extLst>
          </p:cNvPr>
          <p:cNvSpPr>
            <a:spLocks noChangeAspect="1"/>
          </p:cNvSpPr>
          <p:nvPr/>
        </p:nvSpPr>
        <p:spPr>
          <a:xfrm>
            <a:off x="10668099" y="2622421"/>
            <a:ext cx="3047801" cy="3048198"/>
          </a:xfrm>
          <a:prstGeom prst="pie">
            <a:avLst>
              <a:gd name="adj1" fmla="val 19763735"/>
              <a:gd name="adj2" fmla="val 1782084"/>
            </a:avLst>
          </a:prstGeom>
          <a:solidFill>
            <a:schemeClr val="accent1">
              <a:lumMod val="75000"/>
              <a:alpha val="3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Partial Circle 44">
            <a:extLst>
              <a:ext uri="{FF2B5EF4-FFF2-40B4-BE49-F238E27FC236}">
                <a16:creationId xmlns:a16="http://schemas.microsoft.com/office/drawing/2014/main" xmlns="" id="{0545CE78-A592-4CDF-ABC5-F52F379A7722}"/>
              </a:ext>
            </a:extLst>
          </p:cNvPr>
          <p:cNvSpPr>
            <a:spLocks noChangeAspect="1"/>
          </p:cNvSpPr>
          <p:nvPr/>
        </p:nvSpPr>
        <p:spPr>
          <a:xfrm>
            <a:off x="10348080" y="2302360"/>
            <a:ext cx="3687839" cy="3688320"/>
          </a:xfrm>
          <a:prstGeom prst="pie">
            <a:avLst>
              <a:gd name="adj1" fmla="val 5348895"/>
              <a:gd name="adj2" fmla="val 8995523"/>
            </a:avLst>
          </a:prstGeom>
          <a:solidFill>
            <a:srgbClr val="C8D7DA">
              <a:alpha val="30000"/>
            </a:srgbClr>
          </a:solidFill>
          <a:ln w="12700">
            <a:solidFill>
              <a:srgbClr val="C8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Partial Circle 45">
            <a:extLst>
              <a:ext uri="{FF2B5EF4-FFF2-40B4-BE49-F238E27FC236}">
                <a16:creationId xmlns:a16="http://schemas.microsoft.com/office/drawing/2014/main" xmlns="" id="{4332DD91-8A3D-4924-8873-E1C3EF593162}"/>
              </a:ext>
            </a:extLst>
          </p:cNvPr>
          <p:cNvSpPr>
            <a:spLocks noChangeAspect="1"/>
          </p:cNvSpPr>
          <p:nvPr/>
        </p:nvSpPr>
        <p:spPr>
          <a:xfrm>
            <a:off x="10173356" y="2117944"/>
            <a:ext cx="4056623" cy="4057152"/>
          </a:xfrm>
          <a:prstGeom prst="pie">
            <a:avLst>
              <a:gd name="adj1" fmla="val 9010219"/>
              <a:gd name="adj2" fmla="val 12565274"/>
            </a:avLst>
          </a:prstGeom>
          <a:solidFill>
            <a:srgbClr val="7CA6BA">
              <a:alpha val="30000"/>
            </a:srgbClr>
          </a:solidFill>
          <a:ln w="12700">
            <a:solidFill>
              <a:srgbClr val="7CA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Partial Circle 46">
            <a:extLst>
              <a:ext uri="{FF2B5EF4-FFF2-40B4-BE49-F238E27FC236}">
                <a16:creationId xmlns:a16="http://schemas.microsoft.com/office/drawing/2014/main" xmlns="" id="{848A660F-C352-494D-85AC-E3AFF1E73578}"/>
              </a:ext>
            </a:extLst>
          </p:cNvPr>
          <p:cNvSpPr>
            <a:spLocks noChangeAspect="1"/>
          </p:cNvSpPr>
          <p:nvPr/>
        </p:nvSpPr>
        <p:spPr>
          <a:xfrm>
            <a:off x="10009146" y="1963380"/>
            <a:ext cx="4365707" cy="4366277"/>
          </a:xfrm>
          <a:prstGeom prst="pie">
            <a:avLst>
              <a:gd name="adj1" fmla="val 12576914"/>
              <a:gd name="adj2" fmla="val 16200000"/>
            </a:avLst>
          </a:prstGeom>
          <a:solidFill>
            <a:srgbClr val="374459">
              <a:alpha val="30000"/>
            </a:srgbClr>
          </a:solidFill>
          <a:ln w="12700">
            <a:solidFill>
              <a:srgbClr val="374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444224B-41A0-4B7A-9CEA-C3D5540F6C3C}"/>
              </a:ext>
            </a:extLst>
          </p:cNvPr>
          <p:cNvGrpSpPr/>
          <p:nvPr/>
        </p:nvGrpSpPr>
        <p:grpSpPr>
          <a:xfrm>
            <a:off x="11151545" y="3105929"/>
            <a:ext cx="2080909" cy="2081181"/>
            <a:chOff x="9675359" y="4339772"/>
            <a:chExt cx="5036457" cy="503645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F5202BF7-6032-4951-846F-2D2E7E84059A}"/>
                </a:ext>
              </a:extLst>
            </p:cNvPr>
            <p:cNvSpPr/>
            <p:nvPr/>
          </p:nvSpPr>
          <p:spPr>
            <a:xfrm>
              <a:off x="9675359" y="4339772"/>
              <a:ext cx="5036457" cy="50364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26260BC6-82FD-4796-B85F-B43DBAF69476}"/>
                </a:ext>
              </a:extLst>
            </p:cNvPr>
            <p:cNvSpPr/>
            <p:nvPr/>
          </p:nvSpPr>
          <p:spPr>
            <a:xfrm rot="5400000">
              <a:off x="13198954" y="5759606"/>
              <a:ext cx="228600" cy="219678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E780526-504A-425E-91B9-A3E65DB49F08}"/>
              </a:ext>
            </a:extLst>
          </p:cNvPr>
          <p:cNvGrpSpPr/>
          <p:nvPr/>
        </p:nvGrpSpPr>
        <p:grpSpPr>
          <a:xfrm>
            <a:off x="11151545" y="3105929"/>
            <a:ext cx="2080909" cy="2081181"/>
            <a:chOff x="9675359" y="4339772"/>
            <a:chExt cx="5036457" cy="503645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6947F3E2-85EA-44DC-8E9A-586B92EAA609}"/>
                </a:ext>
              </a:extLst>
            </p:cNvPr>
            <p:cNvSpPr/>
            <p:nvPr/>
          </p:nvSpPr>
          <p:spPr>
            <a:xfrm>
              <a:off x="9675359" y="4339772"/>
              <a:ext cx="5036457" cy="5036457"/>
            </a:xfrm>
            <a:prstGeom prst="ellipse">
              <a:avLst/>
            </a:prstGeom>
            <a:noFill/>
            <a:ln w="111125">
              <a:solidFill>
                <a:schemeClr val="bg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id="{9E741DC2-0909-4D3F-A54F-93777E24FDF0}"/>
                </a:ext>
              </a:extLst>
            </p:cNvPr>
            <p:cNvSpPr/>
            <p:nvPr/>
          </p:nvSpPr>
          <p:spPr>
            <a:xfrm>
              <a:off x="12079287" y="5402432"/>
              <a:ext cx="228600" cy="1290468"/>
            </a:xfrm>
            <a:prstGeom prst="triangle">
              <a:avLst/>
            </a:prstGeom>
            <a:solidFill>
              <a:srgbClr val="374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Freeform 5">
            <a:extLst>
              <a:ext uri="{FF2B5EF4-FFF2-40B4-BE49-F238E27FC236}">
                <a16:creationId xmlns:a16="http://schemas.microsoft.com/office/drawing/2014/main" xmlns="" id="{9BCAC1FC-AF1E-46BB-AF17-003B6ACA980F}"/>
              </a:ext>
            </a:extLst>
          </p:cNvPr>
          <p:cNvSpPr>
            <a:spLocks noEditPoints="1"/>
          </p:cNvSpPr>
          <p:nvPr/>
        </p:nvSpPr>
        <p:spPr bwMode="auto">
          <a:xfrm>
            <a:off x="10972670" y="2926374"/>
            <a:ext cx="2438659" cy="2440290"/>
          </a:xfrm>
          <a:custGeom>
            <a:avLst/>
            <a:gdLst>
              <a:gd name="T0" fmla="*/ 293 w 585"/>
              <a:gd name="T1" fmla="*/ 0 h 585"/>
              <a:gd name="T2" fmla="*/ 0 w 585"/>
              <a:gd name="T3" fmla="*/ 292 h 585"/>
              <a:gd name="T4" fmla="*/ 293 w 585"/>
              <a:gd name="T5" fmla="*/ 585 h 585"/>
              <a:gd name="T6" fmla="*/ 585 w 585"/>
              <a:gd name="T7" fmla="*/ 292 h 585"/>
              <a:gd name="T8" fmla="*/ 293 w 585"/>
              <a:gd name="T9" fmla="*/ 0 h 585"/>
              <a:gd name="T10" fmla="*/ 429 w 585"/>
              <a:gd name="T11" fmla="*/ 519 h 585"/>
              <a:gd name="T12" fmla="*/ 411 w 585"/>
              <a:gd name="T13" fmla="*/ 498 h 585"/>
              <a:gd name="T14" fmla="*/ 421 w 585"/>
              <a:gd name="T15" fmla="*/ 524 h 585"/>
              <a:gd name="T16" fmla="*/ 297 w 585"/>
              <a:gd name="T17" fmla="*/ 557 h 585"/>
              <a:gd name="T18" fmla="*/ 293 w 585"/>
              <a:gd name="T19" fmla="*/ 529 h 585"/>
              <a:gd name="T20" fmla="*/ 288 w 585"/>
              <a:gd name="T21" fmla="*/ 557 h 585"/>
              <a:gd name="T22" fmla="*/ 164 w 585"/>
              <a:gd name="T23" fmla="*/ 524 h 585"/>
              <a:gd name="T24" fmla="*/ 174 w 585"/>
              <a:gd name="T25" fmla="*/ 498 h 585"/>
              <a:gd name="T26" fmla="*/ 156 w 585"/>
              <a:gd name="T27" fmla="*/ 519 h 585"/>
              <a:gd name="T28" fmla="*/ 66 w 585"/>
              <a:gd name="T29" fmla="*/ 429 h 585"/>
              <a:gd name="T30" fmla="*/ 88 w 585"/>
              <a:gd name="T31" fmla="*/ 411 h 585"/>
              <a:gd name="T32" fmla="*/ 61 w 585"/>
              <a:gd name="T33" fmla="*/ 421 h 585"/>
              <a:gd name="T34" fmla="*/ 28 w 585"/>
              <a:gd name="T35" fmla="*/ 297 h 585"/>
              <a:gd name="T36" fmla="*/ 56 w 585"/>
              <a:gd name="T37" fmla="*/ 292 h 585"/>
              <a:gd name="T38" fmla="*/ 28 w 585"/>
              <a:gd name="T39" fmla="*/ 288 h 585"/>
              <a:gd name="T40" fmla="*/ 61 w 585"/>
              <a:gd name="T41" fmla="*/ 164 h 585"/>
              <a:gd name="T42" fmla="*/ 88 w 585"/>
              <a:gd name="T43" fmla="*/ 174 h 585"/>
              <a:gd name="T44" fmla="*/ 66 w 585"/>
              <a:gd name="T45" fmla="*/ 156 h 585"/>
              <a:gd name="T46" fmla="*/ 156 w 585"/>
              <a:gd name="T47" fmla="*/ 66 h 585"/>
              <a:gd name="T48" fmla="*/ 174 w 585"/>
              <a:gd name="T49" fmla="*/ 87 h 585"/>
              <a:gd name="T50" fmla="*/ 164 w 585"/>
              <a:gd name="T51" fmla="*/ 61 h 585"/>
              <a:gd name="T52" fmla="*/ 288 w 585"/>
              <a:gd name="T53" fmla="*/ 28 h 585"/>
              <a:gd name="T54" fmla="*/ 293 w 585"/>
              <a:gd name="T55" fmla="*/ 56 h 585"/>
              <a:gd name="T56" fmla="*/ 297 w 585"/>
              <a:gd name="T57" fmla="*/ 28 h 585"/>
              <a:gd name="T58" fmla="*/ 421 w 585"/>
              <a:gd name="T59" fmla="*/ 61 h 585"/>
              <a:gd name="T60" fmla="*/ 411 w 585"/>
              <a:gd name="T61" fmla="*/ 87 h 585"/>
              <a:gd name="T62" fmla="*/ 429 w 585"/>
              <a:gd name="T63" fmla="*/ 66 h 585"/>
              <a:gd name="T64" fmla="*/ 520 w 585"/>
              <a:gd name="T65" fmla="*/ 156 h 585"/>
              <a:gd name="T66" fmla="*/ 498 w 585"/>
              <a:gd name="T67" fmla="*/ 174 h 585"/>
              <a:gd name="T68" fmla="*/ 524 w 585"/>
              <a:gd name="T69" fmla="*/ 164 h 585"/>
              <a:gd name="T70" fmla="*/ 557 w 585"/>
              <a:gd name="T71" fmla="*/ 288 h 585"/>
              <a:gd name="T72" fmla="*/ 530 w 585"/>
              <a:gd name="T73" fmla="*/ 292 h 585"/>
              <a:gd name="T74" fmla="*/ 557 w 585"/>
              <a:gd name="T75" fmla="*/ 297 h 585"/>
              <a:gd name="T76" fmla="*/ 524 w 585"/>
              <a:gd name="T77" fmla="*/ 421 h 585"/>
              <a:gd name="T78" fmla="*/ 498 w 585"/>
              <a:gd name="T79" fmla="*/ 411 h 585"/>
              <a:gd name="T80" fmla="*/ 520 w 585"/>
              <a:gd name="T81" fmla="*/ 429 h 585"/>
              <a:gd name="T82" fmla="*/ 429 w 585"/>
              <a:gd name="T83" fmla="*/ 519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5" h="585">
                <a:moveTo>
                  <a:pt x="293" y="0"/>
                </a:moveTo>
                <a:cubicBezTo>
                  <a:pt x="131" y="0"/>
                  <a:pt x="0" y="131"/>
                  <a:pt x="0" y="292"/>
                </a:cubicBezTo>
                <a:cubicBezTo>
                  <a:pt x="0" y="454"/>
                  <a:pt x="131" y="585"/>
                  <a:pt x="293" y="585"/>
                </a:cubicBezTo>
                <a:cubicBezTo>
                  <a:pt x="454" y="585"/>
                  <a:pt x="585" y="454"/>
                  <a:pt x="585" y="292"/>
                </a:cubicBezTo>
                <a:cubicBezTo>
                  <a:pt x="585" y="131"/>
                  <a:pt x="454" y="0"/>
                  <a:pt x="293" y="0"/>
                </a:cubicBezTo>
                <a:close/>
                <a:moveTo>
                  <a:pt x="429" y="519"/>
                </a:moveTo>
                <a:cubicBezTo>
                  <a:pt x="411" y="498"/>
                  <a:pt x="411" y="498"/>
                  <a:pt x="411" y="498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384" y="544"/>
                  <a:pt x="342" y="556"/>
                  <a:pt x="297" y="557"/>
                </a:cubicBezTo>
                <a:cubicBezTo>
                  <a:pt x="293" y="529"/>
                  <a:pt x="293" y="529"/>
                  <a:pt x="293" y="529"/>
                </a:cubicBezTo>
                <a:cubicBezTo>
                  <a:pt x="288" y="557"/>
                  <a:pt x="288" y="557"/>
                  <a:pt x="288" y="557"/>
                </a:cubicBezTo>
                <a:cubicBezTo>
                  <a:pt x="243" y="556"/>
                  <a:pt x="201" y="544"/>
                  <a:pt x="164" y="524"/>
                </a:cubicBezTo>
                <a:cubicBezTo>
                  <a:pt x="174" y="498"/>
                  <a:pt x="174" y="498"/>
                  <a:pt x="174" y="498"/>
                </a:cubicBezTo>
                <a:cubicBezTo>
                  <a:pt x="156" y="519"/>
                  <a:pt x="156" y="519"/>
                  <a:pt x="156" y="519"/>
                </a:cubicBezTo>
                <a:cubicBezTo>
                  <a:pt x="119" y="497"/>
                  <a:pt x="88" y="466"/>
                  <a:pt x="66" y="429"/>
                </a:cubicBezTo>
                <a:cubicBezTo>
                  <a:pt x="88" y="411"/>
                  <a:pt x="88" y="411"/>
                  <a:pt x="88" y="411"/>
                </a:cubicBezTo>
                <a:cubicBezTo>
                  <a:pt x="61" y="421"/>
                  <a:pt x="61" y="421"/>
                  <a:pt x="61" y="421"/>
                </a:cubicBezTo>
                <a:cubicBezTo>
                  <a:pt x="41" y="384"/>
                  <a:pt x="29" y="342"/>
                  <a:pt x="28" y="297"/>
                </a:cubicBezTo>
                <a:cubicBezTo>
                  <a:pt x="56" y="292"/>
                  <a:pt x="56" y="292"/>
                  <a:pt x="56" y="292"/>
                </a:cubicBezTo>
                <a:cubicBezTo>
                  <a:pt x="28" y="288"/>
                  <a:pt x="28" y="288"/>
                  <a:pt x="28" y="288"/>
                </a:cubicBezTo>
                <a:cubicBezTo>
                  <a:pt x="29" y="243"/>
                  <a:pt x="41" y="201"/>
                  <a:pt x="61" y="164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66" y="156"/>
                  <a:pt x="66" y="156"/>
                  <a:pt x="66" y="156"/>
                </a:cubicBezTo>
                <a:cubicBezTo>
                  <a:pt x="88" y="119"/>
                  <a:pt x="119" y="88"/>
                  <a:pt x="156" y="66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201" y="40"/>
                  <a:pt x="243" y="29"/>
                  <a:pt x="288" y="28"/>
                </a:cubicBezTo>
                <a:cubicBezTo>
                  <a:pt x="293" y="56"/>
                  <a:pt x="293" y="56"/>
                  <a:pt x="293" y="56"/>
                </a:cubicBezTo>
                <a:cubicBezTo>
                  <a:pt x="297" y="28"/>
                  <a:pt x="297" y="28"/>
                  <a:pt x="297" y="28"/>
                </a:cubicBezTo>
                <a:cubicBezTo>
                  <a:pt x="342" y="29"/>
                  <a:pt x="384" y="40"/>
                  <a:pt x="421" y="61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66" y="88"/>
                  <a:pt x="497" y="119"/>
                  <a:pt x="520" y="156"/>
                </a:cubicBezTo>
                <a:cubicBezTo>
                  <a:pt x="498" y="174"/>
                  <a:pt x="498" y="174"/>
                  <a:pt x="498" y="174"/>
                </a:cubicBezTo>
                <a:cubicBezTo>
                  <a:pt x="524" y="164"/>
                  <a:pt x="524" y="164"/>
                  <a:pt x="524" y="164"/>
                </a:cubicBezTo>
                <a:cubicBezTo>
                  <a:pt x="545" y="201"/>
                  <a:pt x="557" y="243"/>
                  <a:pt x="557" y="288"/>
                </a:cubicBezTo>
                <a:cubicBezTo>
                  <a:pt x="530" y="292"/>
                  <a:pt x="530" y="292"/>
                  <a:pt x="530" y="292"/>
                </a:cubicBezTo>
                <a:cubicBezTo>
                  <a:pt x="557" y="297"/>
                  <a:pt x="557" y="297"/>
                  <a:pt x="557" y="297"/>
                </a:cubicBezTo>
                <a:cubicBezTo>
                  <a:pt x="557" y="342"/>
                  <a:pt x="545" y="384"/>
                  <a:pt x="524" y="421"/>
                </a:cubicBezTo>
                <a:cubicBezTo>
                  <a:pt x="498" y="411"/>
                  <a:pt x="498" y="411"/>
                  <a:pt x="498" y="411"/>
                </a:cubicBezTo>
                <a:cubicBezTo>
                  <a:pt x="520" y="429"/>
                  <a:pt x="520" y="429"/>
                  <a:pt x="520" y="429"/>
                </a:cubicBezTo>
                <a:cubicBezTo>
                  <a:pt x="497" y="466"/>
                  <a:pt x="466" y="497"/>
                  <a:pt x="429" y="519"/>
                </a:cubicBezTo>
                <a:close/>
              </a:path>
            </a:pathLst>
          </a:custGeom>
          <a:solidFill>
            <a:srgbClr val="374459"/>
          </a:solidFill>
          <a:ln>
            <a:noFill/>
          </a:ln>
          <a:effectLst>
            <a:outerShdw blurRad="10922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D320DDC-D43C-47DA-AE35-FABC8C630EF6}"/>
              </a:ext>
            </a:extLst>
          </p:cNvPr>
          <p:cNvSpPr/>
          <p:nvPr/>
        </p:nvSpPr>
        <p:spPr>
          <a:xfrm>
            <a:off x="12089812" y="4044320"/>
            <a:ext cx="204374" cy="204401"/>
          </a:xfrm>
          <a:prstGeom prst="ellipse">
            <a:avLst/>
          </a:prstGeom>
          <a:solidFill>
            <a:srgbClr val="374459"/>
          </a:solidFill>
          <a:ln w="92075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A10D90-0793-47BC-9D8E-6FB7C23D3241}"/>
              </a:ext>
            </a:extLst>
          </p:cNvPr>
          <p:cNvSpPr txBox="1"/>
          <p:nvPr/>
        </p:nvSpPr>
        <p:spPr>
          <a:xfrm>
            <a:off x="6552449" y="1651723"/>
            <a:ext cx="3726000" cy="1471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Exclusividad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Gestión personal de clientes y </a:t>
            </a:r>
            <a:r>
              <a:rPr lang="es-MX" sz="1400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i="1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Advisors</a:t>
            </a:r>
            <a:endParaRPr lang="es-MX" sz="1400" i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Agilidad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Toma de decisiones rápida y eficiente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Cercanía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Equipo directivo y de soporte de fácil acceso para el equipo comercial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571103-FBC7-4042-A4F7-045837449FFA}"/>
              </a:ext>
            </a:extLst>
          </p:cNvPr>
          <p:cNvSpPr txBox="1"/>
          <p:nvPr/>
        </p:nvSpPr>
        <p:spPr>
          <a:xfrm>
            <a:off x="1426936" y="5012695"/>
            <a:ext cx="3708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Formar parte de Grupo NUBA nos permite acceder a financiación en otros mercados y en mejores condiciones. Continuamos operando en condiciones previas a la pandemia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D8D05B-530C-427B-979B-C55D6E86A923}"/>
              </a:ext>
            </a:extLst>
          </p:cNvPr>
          <p:cNvSpPr txBox="1"/>
          <p:nvPr/>
        </p:nvSpPr>
        <p:spPr>
          <a:xfrm>
            <a:off x="5871565" y="5364779"/>
            <a:ext cx="3708000" cy="997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Nuba España Incoming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Acceso al DMC de España para empresas y particulares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b="1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Nuba USA</a:t>
            </a:r>
            <a:r>
              <a:rPr lang="es-MX" sz="1400" i="1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Gestionar los viajes sin IVA desde NUBA USA. Administración menos burocrática</a:t>
            </a:r>
          </a:p>
        </p:txBody>
      </p:sp>
      <p:cxnSp>
        <p:nvCxnSpPr>
          <p:cNvPr id="75" name="Straight Connector 54">
            <a:extLst>
              <a:ext uri="{FF2B5EF4-FFF2-40B4-BE49-F238E27FC236}">
                <a16:creationId xmlns:a16="http://schemas.microsoft.com/office/drawing/2014/main" xmlns="" id="{8904CAC1-E1A2-46DA-B239-C1215DB9FEAA}"/>
              </a:ext>
            </a:extLst>
          </p:cNvPr>
          <p:cNvCxnSpPr>
            <a:cxnSpLocks/>
          </p:cNvCxnSpPr>
          <p:nvPr/>
        </p:nvCxnSpPr>
        <p:spPr>
          <a:xfrm rot="10800000">
            <a:off x="9500866" y="1580552"/>
            <a:ext cx="1526455" cy="682051"/>
          </a:xfrm>
          <a:prstGeom prst="bentConnector3">
            <a:avLst>
              <a:gd name="adj1" fmla="val 25691"/>
            </a:avLst>
          </a:prstGeom>
          <a:ln>
            <a:solidFill>
              <a:srgbClr val="374459"/>
            </a:solidFill>
            <a:prstDash val="sysDash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C683B1C-043A-4AE0-ACA8-D09990835A65}"/>
              </a:ext>
            </a:extLst>
          </p:cNvPr>
          <p:cNvSpPr txBox="1"/>
          <p:nvPr/>
        </p:nvSpPr>
        <p:spPr>
          <a:xfrm>
            <a:off x="1538357" y="4647244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 Financiera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E2B9C435-AF25-4409-8A91-19B5480874A0}"/>
              </a:ext>
            </a:extLst>
          </p:cNvPr>
          <p:cNvCxnSpPr/>
          <p:nvPr/>
        </p:nvCxnSpPr>
        <p:spPr>
          <a:xfrm>
            <a:off x="1538357" y="4883875"/>
            <a:ext cx="2700000" cy="0"/>
          </a:xfrm>
          <a:prstGeom prst="line">
            <a:avLst/>
          </a:prstGeom>
          <a:ln w="57150">
            <a:solidFill>
              <a:srgbClr val="7CA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524E9ED-A816-404D-94BD-F0A2E88F6503}"/>
              </a:ext>
            </a:extLst>
          </p:cNvPr>
          <p:cNvSpPr txBox="1"/>
          <p:nvPr/>
        </p:nvSpPr>
        <p:spPr>
          <a:xfrm>
            <a:off x="6031516" y="5010563"/>
            <a:ext cx="2893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s-MX" sz="1400" b="1" dirty="0">
                <a:solidFill>
                  <a:srgbClr val="9999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94ECB112-6CE2-4D02-BB8A-3DB88734D8F8}"/>
              </a:ext>
            </a:extLst>
          </p:cNvPr>
          <p:cNvCxnSpPr/>
          <p:nvPr/>
        </p:nvCxnSpPr>
        <p:spPr>
          <a:xfrm>
            <a:off x="6031516" y="5247194"/>
            <a:ext cx="2700000" cy="0"/>
          </a:xfrm>
          <a:prstGeom prst="line">
            <a:avLst/>
          </a:prstGeom>
          <a:ln w="57150">
            <a:solidFill>
              <a:srgbClr val="999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4">
            <a:extLst>
              <a:ext uri="{FF2B5EF4-FFF2-40B4-BE49-F238E27FC236}">
                <a16:creationId xmlns:a16="http://schemas.microsoft.com/office/drawing/2014/main" xmlns="" id="{0E604FB8-2031-491E-8F7C-E7C424337BCE}"/>
              </a:ext>
            </a:extLst>
          </p:cNvPr>
          <p:cNvCxnSpPr>
            <a:cxnSpLocks/>
          </p:cNvCxnSpPr>
          <p:nvPr/>
        </p:nvCxnSpPr>
        <p:spPr>
          <a:xfrm rot="10800000">
            <a:off x="8775707" y="5250490"/>
            <a:ext cx="2375838" cy="371244"/>
          </a:xfrm>
          <a:prstGeom prst="bentConnector3">
            <a:avLst>
              <a:gd name="adj1" fmla="val 50000"/>
            </a:avLst>
          </a:prstGeom>
          <a:ln>
            <a:solidFill>
              <a:srgbClr val="99999A"/>
            </a:solidFill>
            <a:prstDash val="sysDash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54">
            <a:extLst>
              <a:ext uri="{FF2B5EF4-FFF2-40B4-BE49-F238E27FC236}">
                <a16:creationId xmlns:a16="http://schemas.microsoft.com/office/drawing/2014/main" xmlns="" id="{0AE20EDC-37DF-41C0-8815-CE9E4097BF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01131" y="4454339"/>
            <a:ext cx="5879321" cy="429536"/>
          </a:xfrm>
          <a:prstGeom prst="bentConnector3">
            <a:avLst>
              <a:gd name="adj1" fmla="val 83585"/>
            </a:avLst>
          </a:prstGeom>
          <a:ln>
            <a:solidFill>
              <a:srgbClr val="7CA6BA"/>
            </a:solidFill>
            <a:prstDash val="sysDash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30A4FB2-24B5-4D19-B880-631BB44E0D0E}"/>
              </a:ext>
            </a:extLst>
          </p:cNvPr>
          <p:cNvSpPr/>
          <p:nvPr/>
        </p:nvSpPr>
        <p:spPr>
          <a:xfrm>
            <a:off x="1589514" y="2435099"/>
            <a:ext cx="990000" cy="1341659"/>
          </a:xfrm>
          <a:custGeom>
            <a:avLst/>
            <a:gdLst/>
            <a:ahLst/>
            <a:cxnLst/>
            <a:rect l="l" t="t" r="r" b="b"/>
            <a:pathLst>
              <a:path w="1420495" h="1470660">
                <a:moveTo>
                  <a:pt x="0" y="1470660"/>
                </a:moveTo>
                <a:lnTo>
                  <a:pt x="1420367" y="1470660"/>
                </a:lnTo>
                <a:lnTo>
                  <a:pt x="1420367" y="0"/>
                </a:lnTo>
                <a:lnTo>
                  <a:pt x="0" y="0"/>
                </a:lnTo>
                <a:lnTo>
                  <a:pt x="0" y="1470660"/>
                </a:lnTo>
                <a:close/>
              </a:path>
            </a:pathLst>
          </a:custGeom>
          <a:solidFill>
            <a:srgbClr val="99999A"/>
          </a:solidFill>
        </p:spPr>
        <p:txBody>
          <a:bodyPr wrap="square" lIns="0" tIns="0" rIns="0" bIns="0" rtlCol="0"/>
          <a:lstStyle/>
          <a:p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5F66FE40-61EB-4322-8C45-0B580C75ED90}"/>
              </a:ext>
            </a:extLst>
          </p:cNvPr>
          <p:cNvSpPr/>
          <p:nvPr/>
        </p:nvSpPr>
        <p:spPr>
          <a:xfrm>
            <a:off x="2984763" y="2117944"/>
            <a:ext cx="990000" cy="1660637"/>
          </a:xfrm>
          <a:custGeom>
            <a:avLst/>
            <a:gdLst/>
            <a:ahLst/>
            <a:cxnLst/>
            <a:rect l="l" t="t" r="r" b="b"/>
            <a:pathLst>
              <a:path w="1420495" h="1470660">
                <a:moveTo>
                  <a:pt x="0" y="1470660"/>
                </a:moveTo>
                <a:lnTo>
                  <a:pt x="1420367" y="1470660"/>
                </a:lnTo>
                <a:lnTo>
                  <a:pt x="1420367" y="0"/>
                </a:lnTo>
                <a:lnTo>
                  <a:pt x="0" y="0"/>
                </a:lnTo>
                <a:lnTo>
                  <a:pt x="0" y="1470660"/>
                </a:lnTo>
                <a:close/>
              </a:path>
            </a:pathLst>
          </a:custGeom>
          <a:solidFill>
            <a:srgbClr val="7CA6BA"/>
          </a:solidFill>
        </p:spPr>
        <p:txBody>
          <a:bodyPr wrap="square" lIns="0" tIns="0" rIns="0" bIns="0" rtlCol="0"/>
          <a:lstStyle/>
          <a:p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C412ACEF-3A3A-45B6-A5D9-6861189C6339}"/>
              </a:ext>
            </a:extLst>
          </p:cNvPr>
          <p:cNvSpPr/>
          <p:nvPr/>
        </p:nvSpPr>
        <p:spPr>
          <a:xfrm>
            <a:off x="4380012" y="1814777"/>
            <a:ext cx="990000" cy="1970347"/>
          </a:xfrm>
          <a:custGeom>
            <a:avLst/>
            <a:gdLst/>
            <a:ahLst/>
            <a:cxnLst/>
            <a:rect l="l" t="t" r="r" b="b"/>
            <a:pathLst>
              <a:path w="1420495" h="1470660">
                <a:moveTo>
                  <a:pt x="0" y="1470660"/>
                </a:moveTo>
                <a:lnTo>
                  <a:pt x="1420367" y="1470660"/>
                </a:lnTo>
                <a:lnTo>
                  <a:pt x="1420367" y="0"/>
                </a:lnTo>
                <a:lnTo>
                  <a:pt x="0" y="0"/>
                </a:lnTo>
                <a:lnTo>
                  <a:pt x="0" y="1470660"/>
                </a:lnTo>
                <a:close/>
              </a:path>
            </a:pathLst>
          </a:custGeom>
          <a:solidFill>
            <a:srgbClr val="374459"/>
          </a:solidFill>
        </p:spPr>
        <p:txBody>
          <a:bodyPr wrap="square" lIns="0" tIns="0" rIns="0" bIns="0" rtlCol="0"/>
          <a:lstStyle/>
          <a:p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8EB51E-8CA7-43AF-8227-642F459EE3E7}"/>
              </a:ext>
            </a:extLst>
          </p:cNvPr>
          <p:cNvSpPr/>
          <p:nvPr/>
        </p:nvSpPr>
        <p:spPr>
          <a:xfrm>
            <a:off x="4690182" y="2620303"/>
            <a:ext cx="729056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035622-0D6F-4EB9-AAA1-D9F25D7BC8C1}"/>
              </a:ext>
            </a:extLst>
          </p:cNvPr>
          <p:cNvSpPr/>
          <p:nvPr/>
        </p:nvSpPr>
        <p:spPr>
          <a:xfrm>
            <a:off x="3185046" y="2825678"/>
            <a:ext cx="729056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762BBF-8517-48CF-BBCB-67BB9102C5D4}"/>
              </a:ext>
            </a:extLst>
          </p:cNvPr>
          <p:cNvSpPr/>
          <p:nvPr/>
        </p:nvSpPr>
        <p:spPr>
          <a:xfrm>
            <a:off x="1685886" y="3027460"/>
            <a:ext cx="833926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2020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75F6DB01-B5D4-48B8-B512-54BBC0AB92E3}"/>
              </a:ext>
            </a:extLst>
          </p:cNvPr>
          <p:cNvCxnSpPr>
            <a:cxnSpLocks/>
          </p:cNvCxnSpPr>
          <p:nvPr/>
        </p:nvCxnSpPr>
        <p:spPr>
          <a:xfrm>
            <a:off x="4339238" y="1599741"/>
            <a:ext cx="1080000" cy="0"/>
          </a:xfrm>
          <a:prstGeom prst="line">
            <a:avLst/>
          </a:prstGeom>
          <a:ln w="57150">
            <a:solidFill>
              <a:srgbClr val="374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01CC963-D869-4284-9610-0C70755307CE}"/>
              </a:ext>
            </a:extLst>
          </p:cNvPr>
          <p:cNvSpPr txBox="1"/>
          <p:nvPr/>
        </p:nvSpPr>
        <p:spPr>
          <a:xfrm>
            <a:off x="3631780" y="1322970"/>
            <a:ext cx="248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i="1" kern="0" dirty="0">
                <a:solidFill>
                  <a:srgbClr val="374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Normalidad</a:t>
            </a:r>
            <a:endParaRPr lang="es-MX" sz="1400" b="1" dirty="0">
              <a:solidFill>
                <a:srgbClr val="3744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082A7EB-EC82-451D-BBA0-39B5D9A7B5C5}"/>
              </a:ext>
            </a:extLst>
          </p:cNvPr>
          <p:cNvCxnSpPr/>
          <p:nvPr/>
        </p:nvCxnSpPr>
        <p:spPr>
          <a:xfrm>
            <a:off x="4838934" y="1618304"/>
            <a:ext cx="0" cy="360000"/>
          </a:xfrm>
          <a:prstGeom prst="line">
            <a:avLst/>
          </a:prstGeom>
          <a:ln>
            <a:solidFill>
              <a:srgbClr val="3744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1AA5D63-1211-4EFB-AF0A-DE993E9F0347}"/>
              </a:ext>
            </a:extLst>
          </p:cNvPr>
          <p:cNvCxnSpPr>
            <a:cxnSpLocks/>
          </p:cNvCxnSpPr>
          <p:nvPr/>
        </p:nvCxnSpPr>
        <p:spPr>
          <a:xfrm>
            <a:off x="2943989" y="1897262"/>
            <a:ext cx="1080000" cy="0"/>
          </a:xfrm>
          <a:prstGeom prst="line">
            <a:avLst/>
          </a:prstGeom>
          <a:ln w="57150">
            <a:solidFill>
              <a:srgbClr val="7CA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FAF329D-966C-4668-A436-78D876D77646}"/>
              </a:ext>
            </a:extLst>
          </p:cNvPr>
          <p:cNvSpPr txBox="1"/>
          <p:nvPr/>
        </p:nvSpPr>
        <p:spPr>
          <a:xfrm>
            <a:off x="2236531" y="1620491"/>
            <a:ext cx="248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i="1" kern="0" dirty="0">
                <a:solidFill>
                  <a:srgbClr val="7CA6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Recuperación</a:t>
            </a:r>
            <a:endParaRPr lang="es-MX" sz="1400" b="1" dirty="0">
              <a:solidFill>
                <a:srgbClr val="7CA6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3D4B5816-5294-4508-A73E-696B9FE80620}"/>
              </a:ext>
            </a:extLst>
          </p:cNvPr>
          <p:cNvCxnSpPr/>
          <p:nvPr/>
        </p:nvCxnSpPr>
        <p:spPr>
          <a:xfrm>
            <a:off x="3443685" y="1915825"/>
            <a:ext cx="0" cy="360000"/>
          </a:xfrm>
          <a:prstGeom prst="line">
            <a:avLst/>
          </a:prstGeom>
          <a:ln>
            <a:solidFill>
              <a:srgbClr val="7CA6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646D07DF-3D4F-418B-9B09-3E44657677F5}"/>
              </a:ext>
            </a:extLst>
          </p:cNvPr>
          <p:cNvCxnSpPr>
            <a:cxnSpLocks/>
          </p:cNvCxnSpPr>
          <p:nvPr/>
        </p:nvCxnSpPr>
        <p:spPr>
          <a:xfrm>
            <a:off x="1562556" y="2200332"/>
            <a:ext cx="1080000" cy="0"/>
          </a:xfrm>
          <a:prstGeom prst="line">
            <a:avLst/>
          </a:prstGeom>
          <a:ln w="57150">
            <a:solidFill>
              <a:srgbClr val="999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98F3FB9-A256-4653-A3D2-85688C1AA4CC}"/>
              </a:ext>
            </a:extLst>
          </p:cNvPr>
          <p:cNvSpPr txBox="1"/>
          <p:nvPr/>
        </p:nvSpPr>
        <p:spPr>
          <a:xfrm>
            <a:off x="828594" y="1923561"/>
            <a:ext cx="248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i="1" kern="0" dirty="0">
                <a:solidFill>
                  <a:srgbClr val="9999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Crisis </a:t>
            </a:r>
            <a:r>
              <a:rPr lang="es-MX" sz="1400" b="1" i="1" kern="0" dirty="0" err="1">
                <a:solidFill>
                  <a:srgbClr val="9999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s-MX" sz="1400" b="1" i="1" kern="0" dirty="0">
                <a:solidFill>
                  <a:srgbClr val="9999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</a:t>
            </a:r>
            <a:endParaRPr lang="es-MX" sz="1400" b="1" dirty="0">
              <a:solidFill>
                <a:srgbClr val="9999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01BF843A-EF96-4C79-864A-BADE690F3382}"/>
              </a:ext>
            </a:extLst>
          </p:cNvPr>
          <p:cNvCxnSpPr/>
          <p:nvPr/>
        </p:nvCxnSpPr>
        <p:spPr>
          <a:xfrm>
            <a:off x="2062252" y="2218895"/>
            <a:ext cx="0" cy="360000"/>
          </a:xfrm>
          <a:prstGeom prst="line">
            <a:avLst/>
          </a:prstGeom>
          <a:ln>
            <a:solidFill>
              <a:srgbClr val="9999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08">
            <a:extLst>
              <a:ext uri="{FF2B5EF4-FFF2-40B4-BE49-F238E27FC236}">
                <a16:creationId xmlns:a16="http://schemas.microsoft.com/office/drawing/2014/main" xmlns="" id="{2C698522-38DA-4CDC-9C04-8911EF14D6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6042" y="3158385"/>
            <a:ext cx="367982" cy="369064"/>
            <a:chOff x="5376" y="3657"/>
            <a:chExt cx="340" cy="341"/>
          </a:xfrm>
          <a:solidFill>
            <a:srgbClr val="374459"/>
          </a:solidFill>
        </p:grpSpPr>
        <p:sp>
          <p:nvSpPr>
            <p:cNvPr id="102" name="Freeform 809">
              <a:extLst>
                <a:ext uri="{FF2B5EF4-FFF2-40B4-BE49-F238E27FC236}">
                  <a16:creationId xmlns:a16="http://schemas.microsoft.com/office/drawing/2014/main" xmlns="" id="{D1A5B858-28E6-44BD-ACF3-238C26D50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4" y="3721"/>
              <a:ext cx="184" cy="198"/>
            </a:xfrm>
            <a:custGeom>
              <a:avLst/>
              <a:gdLst>
                <a:gd name="T0" fmla="*/ 213 w 277"/>
                <a:gd name="T1" fmla="*/ 10 h 298"/>
                <a:gd name="T2" fmla="*/ 192 w 277"/>
                <a:gd name="T3" fmla="*/ 21 h 298"/>
                <a:gd name="T4" fmla="*/ 75 w 277"/>
                <a:gd name="T5" fmla="*/ 0 h 298"/>
                <a:gd name="T6" fmla="*/ 11 w 277"/>
                <a:gd name="T7" fmla="*/ 21 h 298"/>
                <a:gd name="T8" fmla="*/ 11 w 277"/>
                <a:gd name="T9" fmla="*/ 298 h 298"/>
                <a:gd name="T10" fmla="*/ 277 w 277"/>
                <a:gd name="T11" fmla="*/ 32 h 298"/>
                <a:gd name="T12" fmla="*/ 21 w 277"/>
                <a:gd name="T13" fmla="*/ 277 h 298"/>
                <a:gd name="T14" fmla="*/ 64 w 277"/>
                <a:gd name="T15" fmla="*/ 53 h 298"/>
                <a:gd name="T16" fmla="*/ 85 w 277"/>
                <a:gd name="T17" fmla="*/ 42 h 298"/>
                <a:gd name="T18" fmla="*/ 203 w 277"/>
                <a:gd name="T19" fmla="*/ 64 h 298"/>
                <a:gd name="T20" fmla="*/ 256 w 277"/>
                <a:gd name="T21" fmla="*/ 42 h 298"/>
                <a:gd name="T22" fmla="*/ 53 w 277"/>
                <a:gd name="T23" fmla="*/ 117 h 298"/>
                <a:gd name="T24" fmla="*/ 64 w 277"/>
                <a:gd name="T25" fmla="*/ 106 h 298"/>
                <a:gd name="T26" fmla="*/ 85 w 277"/>
                <a:gd name="T27" fmla="*/ 106 h 298"/>
                <a:gd name="T28" fmla="*/ 149 w 277"/>
                <a:gd name="T29" fmla="*/ 106 h 298"/>
                <a:gd name="T30" fmla="*/ 139 w 277"/>
                <a:gd name="T31" fmla="*/ 96 h 298"/>
                <a:gd name="T32" fmla="*/ 53 w 277"/>
                <a:gd name="T33" fmla="*/ 160 h 298"/>
                <a:gd name="T34" fmla="*/ 64 w 277"/>
                <a:gd name="T35" fmla="*/ 149 h 298"/>
                <a:gd name="T36" fmla="*/ 85 w 277"/>
                <a:gd name="T37" fmla="*/ 149 h 298"/>
                <a:gd name="T38" fmla="*/ 149 w 277"/>
                <a:gd name="T39" fmla="*/ 149 h 298"/>
                <a:gd name="T40" fmla="*/ 139 w 277"/>
                <a:gd name="T41" fmla="*/ 138 h 298"/>
                <a:gd name="T42" fmla="*/ 181 w 277"/>
                <a:gd name="T43" fmla="*/ 117 h 298"/>
                <a:gd name="T44" fmla="*/ 192 w 277"/>
                <a:gd name="T45" fmla="*/ 106 h 298"/>
                <a:gd name="T46" fmla="*/ 171 w 277"/>
                <a:gd name="T47" fmla="*/ 149 h 298"/>
                <a:gd name="T48" fmla="*/ 224 w 277"/>
                <a:gd name="T49" fmla="*/ 96 h 298"/>
                <a:gd name="T50" fmla="*/ 213 w 277"/>
                <a:gd name="T51" fmla="*/ 106 h 298"/>
                <a:gd name="T52" fmla="*/ 224 w 277"/>
                <a:gd name="T53" fmla="*/ 160 h 298"/>
                <a:gd name="T54" fmla="*/ 235 w 277"/>
                <a:gd name="T55" fmla="*/ 149 h 298"/>
                <a:gd name="T56" fmla="*/ 43 w 277"/>
                <a:gd name="T57" fmla="*/ 192 h 298"/>
                <a:gd name="T58" fmla="*/ 107 w 277"/>
                <a:gd name="T59" fmla="*/ 192 h 298"/>
                <a:gd name="T60" fmla="*/ 96 w 277"/>
                <a:gd name="T61" fmla="*/ 181 h 298"/>
                <a:gd name="T62" fmla="*/ 139 w 277"/>
                <a:gd name="T63" fmla="*/ 202 h 298"/>
                <a:gd name="T64" fmla="*/ 149 w 277"/>
                <a:gd name="T65" fmla="*/ 192 h 298"/>
                <a:gd name="T66" fmla="*/ 171 w 277"/>
                <a:gd name="T67" fmla="*/ 192 h 298"/>
                <a:gd name="T68" fmla="*/ 235 w 277"/>
                <a:gd name="T69" fmla="*/ 192 h 298"/>
                <a:gd name="T70" fmla="*/ 224 w 277"/>
                <a:gd name="T71" fmla="*/ 181 h 298"/>
                <a:gd name="T72" fmla="*/ 139 w 277"/>
                <a:gd name="T73" fmla="*/ 245 h 298"/>
                <a:gd name="T74" fmla="*/ 149 w 277"/>
                <a:gd name="T75" fmla="*/ 234 h 298"/>
                <a:gd name="T76" fmla="*/ 171 w 277"/>
                <a:gd name="T77" fmla="*/ 234 h 298"/>
                <a:gd name="T78" fmla="*/ 107 w 277"/>
                <a:gd name="T79" fmla="*/ 234 h 298"/>
                <a:gd name="T80" fmla="*/ 96 w 277"/>
                <a:gd name="T81" fmla="*/ 224 h 298"/>
                <a:gd name="T82" fmla="*/ 53 w 277"/>
                <a:gd name="T83" fmla="*/ 245 h 298"/>
                <a:gd name="T84" fmla="*/ 64 w 277"/>
                <a:gd name="T85" fmla="*/ 23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298">
                  <a:moveTo>
                    <a:pt x="267" y="21"/>
                  </a:moveTo>
                  <a:cubicBezTo>
                    <a:pt x="213" y="21"/>
                    <a:pt x="213" y="21"/>
                    <a:pt x="213" y="21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4"/>
                    <a:pt x="209" y="0"/>
                    <a:pt x="203" y="0"/>
                  </a:cubicBezTo>
                  <a:cubicBezTo>
                    <a:pt x="197" y="0"/>
                    <a:pt x="192" y="4"/>
                    <a:pt x="192" y="10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26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94"/>
                    <a:pt x="5" y="298"/>
                    <a:pt x="11" y="298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73" y="298"/>
                    <a:pt x="277" y="294"/>
                    <a:pt x="277" y="288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26"/>
                    <a:pt x="273" y="21"/>
                    <a:pt x="267" y="21"/>
                  </a:cubicBezTo>
                  <a:close/>
                  <a:moveTo>
                    <a:pt x="256" y="277"/>
                  </a:moveTo>
                  <a:cubicBezTo>
                    <a:pt x="21" y="277"/>
                    <a:pt x="21" y="277"/>
                    <a:pt x="21" y="27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9"/>
                    <a:pt x="69" y="64"/>
                    <a:pt x="75" y="64"/>
                  </a:cubicBezTo>
                  <a:cubicBezTo>
                    <a:pt x="81" y="64"/>
                    <a:pt x="85" y="59"/>
                    <a:pt x="85" y="5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9"/>
                    <a:pt x="197" y="64"/>
                    <a:pt x="203" y="64"/>
                  </a:cubicBezTo>
                  <a:cubicBezTo>
                    <a:pt x="209" y="64"/>
                    <a:pt x="213" y="59"/>
                    <a:pt x="213" y="53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56" y="42"/>
                    <a:pt x="256" y="42"/>
                    <a:pt x="256" y="42"/>
                  </a:cubicBezTo>
                  <a:lnTo>
                    <a:pt x="256" y="277"/>
                  </a:lnTo>
                  <a:close/>
                  <a:moveTo>
                    <a:pt x="64" y="106"/>
                  </a:moveTo>
                  <a:cubicBezTo>
                    <a:pt x="64" y="112"/>
                    <a:pt x="59" y="117"/>
                    <a:pt x="53" y="117"/>
                  </a:cubicBezTo>
                  <a:cubicBezTo>
                    <a:pt x="47" y="117"/>
                    <a:pt x="43" y="112"/>
                    <a:pt x="43" y="106"/>
                  </a:cubicBezTo>
                  <a:cubicBezTo>
                    <a:pt x="43" y="100"/>
                    <a:pt x="47" y="96"/>
                    <a:pt x="53" y="96"/>
                  </a:cubicBezTo>
                  <a:cubicBezTo>
                    <a:pt x="59" y="96"/>
                    <a:pt x="64" y="100"/>
                    <a:pt x="64" y="106"/>
                  </a:cubicBezTo>
                  <a:close/>
                  <a:moveTo>
                    <a:pt x="107" y="106"/>
                  </a:moveTo>
                  <a:cubicBezTo>
                    <a:pt x="107" y="112"/>
                    <a:pt x="102" y="117"/>
                    <a:pt x="96" y="117"/>
                  </a:cubicBezTo>
                  <a:cubicBezTo>
                    <a:pt x="90" y="117"/>
                    <a:pt x="85" y="112"/>
                    <a:pt x="85" y="106"/>
                  </a:cubicBezTo>
                  <a:cubicBezTo>
                    <a:pt x="85" y="100"/>
                    <a:pt x="90" y="96"/>
                    <a:pt x="96" y="96"/>
                  </a:cubicBezTo>
                  <a:cubicBezTo>
                    <a:pt x="102" y="96"/>
                    <a:pt x="107" y="100"/>
                    <a:pt x="107" y="106"/>
                  </a:cubicBezTo>
                  <a:close/>
                  <a:moveTo>
                    <a:pt x="149" y="106"/>
                  </a:moveTo>
                  <a:cubicBezTo>
                    <a:pt x="149" y="112"/>
                    <a:pt x="145" y="117"/>
                    <a:pt x="139" y="117"/>
                  </a:cubicBezTo>
                  <a:cubicBezTo>
                    <a:pt x="133" y="117"/>
                    <a:pt x="128" y="112"/>
                    <a:pt x="128" y="106"/>
                  </a:cubicBezTo>
                  <a:cubicBezTo>
                    <a:pt x="128" y="100"/>
                    <a:pt x="133" y="96"/>
                    <a:pt x="139" y="96"/>
                  </a:cubicBezTo>
                  <a:cubicBezTo>
                    <a:pt x="145" y="96"/>
                    <a:pt x="149" y="100"/>
                    <a:pt x="149" y="106"/>
                  </a:cubicBezTo>
                  <a:close/>
                  <a:moveTo>
                    <a:pt x="64" y="149"/>
                  </a:moveTo>
                  <a:cubicBezTo>
                    <a:pt x="64" y="155"/>
                    <a:pt x="59" y="160"/>
                    <a:pt x="53" y="160"/>
                  </a:cubicBezTo>
                  <a:cubicBezTo>
                    <a:pt x="47" y="160"/>
                    <a:pt x="43" y="155"/>
                    <a:pt x="43" y="149"/>
                  </a:cubicBezTo>
                  <a:cubicBezTo>
                    <a:pt x="43" y="143"/>
                    <a:pt x="47" y="138"/>
                    <a:pt x="53" y="138"/>
                  </a:cubicBezTo>
                  <a:cubicBezTo>
                    <a:pt x="59" y="138"/>
                    <a:pt x="64" y="143"/>
                    <a:pt x="64" y="149"/>
                  </a:cubicBezTo>
                  <a:close/>
                  <a:moveTo>
                    <a:pt x="107" y="149"/>
                  </a:moveTo>
                  <a:cubicBezTo>
                    <a:pt x="107" y="155"/>
                    <a:pt x="102" y="160"/>
                    <a:pt x="96" y="160"/>
                  </a:cubicBezTo>
                  <a:cubicBezTo>
                    <a:pt x="90" y="160"/>
                    <a:pt x="85" y="155"/>
                    <a:pt x="85" y="149"/>
                  </a:cubicBezTo>
                  <a:cubicBezTo>
                    <a:pt x="85" y="143"/>
                    <a:pt x="90" y="138"/>
                    <a:pt x="96" y="138"/>
                  </a:cubicBezTo>
                  <a:cubicBezTo>
                    <a:pt x="102" y="138"/>
                    <a:pt x="107" y="143"/>
                    <a:pt x="107" y="149"/>
                  </a:cubicBezTo>
                  <a:close/>
                  <a:moveTo>
                    <a:pt x="149" y="149"/>
                  </a:moveTo>
                  <a:cubicBezTo>
                    <a:pt x="149" y="155"/>
                    <a:pt x="145" y="160"/>
                    <a:pt x="139" y="160"/>
                  </a:cubicBezTo>
                  <a:cubicBezTo>
                    <a:pt x="133" y="160"/>
                    <a:pt x="128" y="155"/>
                    <a:pt x="128" y="149"/>
                  </a:cubicBezTo>
                  <a:cubicBezTo>
                    <a:pt x="128" y="143"/>
                    <a:pt x="133" y="138"/>
                    <a:pt x="139" y="138"/>
                  </a:cubicBezTo>
                  <a:cubicBezTo>
                    <a:pt x="145" y="138"/>
                    <a:pt x="149" y="143"/>
                    <a:pt x="149" y="149"/>
                  </a:cubicBezTo>
                  <a:close/>
                  <a:moveTo>
                    <a:pt x="192" y="106"/>
                  </a:moveTo>
                  <a:cubicBezTo>
                    <a:pt x="192" y="112"/>
                    <a:pt x="187" y="117"/>
                    <a:pt x="181" y="117"/>
                  </a:cubicBezTo>
                  <a:cubicBezTo>
                    <a:pt x="175" y="117"/>
                    <a:pt x="171" y="112"/>
                    <a:pt x="171" y="106"/>
                  </a:cubicBezTo>
                  <a:cubicBezTo>
                    <a:pt x="171" y="100"/>
                    <a:pt x="175" y="96"/>
                    <a:pt x="181" y="96"/>
                  </a:cubicBezTo>
                  <a:cubicBezTo>
                    <a:pt x="187" y="96"/>
                    <a:pt x="192" y="100"/>
                    <a:pt x="192" y="106"/>
                  </a:cubicBezTo>
                  <a:close/>
                  <a:moveTo>
                    <a:pt x="192" y="149"/>
                  </a:moveTo>
                  <a:cubicBezTo>
                    <a:pt x="192" y="155"/>
                    <a:pt x="187" y="160"/>
                    <a:pt x="181" y="160"/>
                  </a:cubicBezTo>
                  <a:cubicBezTo>
                    <a:pt x="175" y="160"/>
                    <a:pt x="171" y="155"/>
                    <a:pt x="171" y="149"/>
                  </a:cubicBezTo>
                  <a:cubicBezTo>
                    <a:pt x="171" y="143"/>
                    <a:pt x="175" y="138"/>
                    <a:pt x="181" y="138"/>
                  </a:cubicBezTo>
                  <a:cubicBezTo>
                    <a:pt x="187" y="138"/>
                    <a:pt x="192" y="143"/>
                    <a:pt x="192" y="149"/>
                  </a:cubicBezTo>
                  <a:close/>
                  <a:moveTo>
                    <a:pt x="224" y="96"/>
                  </a:moveTo>
                  <a:cubicBezTo>
                    <a:pt x="230" y="96"/>
                    <a:pt x="235" y="100"/>
                    <a:pt x="235" y="106"/>
                  </a:cubicBezTo>
                  <a:cubicBezTo>
                    <a:pt x="235" y="112"/>
                    <a:pt x="230" y="117"/>
                    <a:pt x="224" y="117"/>
                  </a:cubicBezTo>
                  <a:cubicBezTo>
                    <a:pt x="218" y="117"/>
                    <a:pt x="213" y="112"/>
                    <a:pt x="213" y="106"/>
                  </a:cubicBezTo>
                  <a:cubicBezTo>
                    <a:pt x="213" y="100"/>
                    <a:pt x="218" y="96"/>
                    <a:pt x="224" y="96"/>
                  </a:cubicBezTo>
                  <a:close/>
                  <a:moveTo>
                    <a:pt x="235" y="149"/>
                  </a:moveTo>
                  <a:cubicBezTo>
                    <a:pt x="235" y="155"/>
                    <a:pt x="230" y="160"/>
                    <a:pt x="224" y="160"/>
                  </a:cubicBezTo>
                  <a:cubicBezTo>
                    <a:pt x="218" y="160"/>
                    <a:pt x="213" y="155"/>
                    <a:pt x="213" y="149"/>
                  </a:cubicBezTo>
                  <a:cubicBezTo>
                    <a:pt x="213" y="143"/>
                    <a:pt x="218" y="138"/>
                    <a:pt x="224" y="138"/>
                  </a:cubicBezTo>
                  <a:cubicBezTo>
                    <a:pt x="230" y="138"/>
                    <a:pt x="235" y="143"/>
                    <a:pt x="235" y="149"/>
                  </a:cubicBezTo>
                  <a:close/>
                  <a:moveTo>
                    <a:pt x="64" y="192"/>
                  </a:moveTo>
                  <a:cubicBezTo>
                    <a:pt x="64" y="198"/>
                    <a:pt x="59" y="202"/>
                    <a:pt x="53" y="202"/>
                  </a:cubicBezTo>
                  <a:cubicBezTo>
                    <a:pt x="47" y="202"/>
                    <a:pt x="43" y="198"/>
                    <a:pt x="43" y="192"/>
                  </a:cubicBezTo>
                  <a:cubicBezTo>
                    <a:pt x="43" y="186"/>
                    <a:pt x="47" y="181"/>
                    <a:pt x="53" y="181"/>
                  </a:cubicBezTo>
                  <a:cubicBezTo>
                    <a:pt x="59" y="181"/>
                    <a:pt x="64" y="186"/>
                    <a:pt x="64" y="192"/>
                  </a:cubicBezTo>
                  <a:close/>
                  <a:moveTo>
                    <a:pt x="107" y="192"/>
                  </a:moveTo>
                  <a:cubicBezTo>
                    <a:pt x="107" y="198"/>
                    <a:pt x="102" y="202"/>
                    <a:pt x="96" y="202"/>
                  </a:cubicBezTo>
                  <a:cubicBezTo>
                    <a:pt x="90" y="202"/>
                    <a:pt x="85" y="198"/>
                    <a:pt x="85" y="192"/>
                  </a:cubicBezTo>
                  <a:cubicBezTo>
                    <a:pt x="85" y="186"/>
                    <a:pt x="90" y="181"/>
                    <a:pt x="96" y="181"/>
                  </a:cubicBezTo>
                  <a:cubicBezTo>
                    <a:pt x="102" y="181"/>
                    <a:pt x="107" y="186"/>
                    <a:pt x="107" y="192"/>
                  </a:cubicBezTo>
                  <a:close/>
                  <a:moveTo>
                    <a:pt x="149" y="192"/>
                  </a:moveTo>
                  <a:cubicBezTo>
                    <a:pt x="149" y="198"/>
                    <a:pt x="145" y="202"/>
                    <a:pt x="139" y="202"/>
                  </a:cubicBezTo>
                  <a:cubicBezTo>
                    <a:pt x="133" y="202"/>
                    <a:pt x="128" y="198"/>
                    <a:pt x="128" y="192"/>
                  </a:cubicBezTo>
                  <a:cubicBezTo>
                    <a:pt x="128" y="186"/>
                    <a:pt x="133" y="181"/>
                    <a:pt x="139" y="181"/>
                  </a:cubicBezTo>
                  <a:cubicBezTo>
                    <a:pt x="145" y="181"/>
                    <a:pt x="149" y="186"/>
                    <a:pt x="149" y="192"/>
                  </a:cubicBezTo>
                  <a:close/>
                  <a:moveTo>
                    <a:pt x="192" y="192"/>
                  </a:moveTo>
                  <a:cubicBezTo>
                    <a:pt x="192" y="198"/>
                    <a:pt x="187" y="202"/>
                    <a:pt x="181" y="202"/>
                  </a:cubicBezTo>
                  <a:cubicBezTo>
                    <a:pt x="175" y="202"/>
                    <a:pt x="171" y="198"/>
                    <a:pt x="171" y="192"/>
                  </a:cubicBezTo>
                  <a:cubicBezTo>
                    <a:pt x="171" y="186"/>
                    <a:pt x="175" y="181"/>
                    <a:pt x="181" y="181"/>
                  </a:cubicBezTo>
                  <a:cubicBezTo>
                    <a:pt x="187" y="181"/>
                    <a:pt x="192" y="186"/>
                    <a:pt x="192" y="192"/>
                  </a:cubicBezTo>
                  <a:close/>
                  <a:moveTo>
                    <a:pt x="235" y="192"/>
                  </a:moveTo>
                  <a:cubicBezTo>
                    <a:pt x="235" y="198"/>
                    <a:pt x="230" y="202"/>
                    <a:pt x="224" y="202"/>
                  </a:cubicBezTo>
                  <a:cubicBezTo>
                    <a:pt x="218" y="202"/>
                    <a:pt x="213" y="198"/>
                    <a:pt x="213" y="192"/>
                  </a:cubicBezTo>
                  <a:cubicBezTo>
                    <a:pt x="213" y="186"/>
                    <a:pt x="218" y="181"/>
                    <a:pt x="224" y="181"/>
                  </a:cubicBezTo>
                  <a:cubicBezTo>
                    <a:pt x="230" y="181"/>
                    <a:pt x="235" y="186"/>
                    <a:pt x="235" y="192"/>
                  </a:cubicBezTo>
                  <a:close/>
                  <a:moveTo>
                    <a:pt x="149" y="234"/>
                  </a:moveTo>
                  <a:cubicBezTo>
                    <a:pt x="149" y="240"/>
                    <a:pt x="145" y="245"/>
                    <a:pt x="139" y="245"/>
                  </a:cubicBezTo>
                  <a:cubicBezTo>
                    <a:pt x="133" y="245"/>
                    <a:pt x="128" y="240"/>
                    <a:pt x="128" y="234"/>
                  </a:cubicBezTo>
                  <a:cubicBezTo>
                    <a:pt x="128" y="228"/>
                    <a:pt x="133" y="224"/>
                    <a:pt x="139" y="224"/>
                  </a:cubicBezTo>
                  <a:cubicBezTo>
                    <a:pt x="145" y="224"/>
                    <a:pt x="149" y="228"/>
                    <a:pt x="149" y="234"/>
                  </a:cubicBezTo>
                  <a:close/>
                  <a:moveTo>
                    <a:pt x="192" y="234"/>
                  </a:moveTo>
                  <a:cubicBezTo>
                    <a:pt x="192" y="240"/>
                    <a:pt x="187" y="245"/>
                    <a:pt x="181" y="245"/>
                  </a:cubicBezTo>
                  <a:cubicBezTo>
                    <a:pt x="175" y="245"/>
                    <a:pt x="171" y="240"/>
                    <a:pt x="171" y="234"/>
                  </a:cubicBezTo>
                  <a:cubicBezTo>
                    <a:pt x="171" y="228"/>
                    <a:pt x="175" y="224"/>
                    <a:pt x="181" y="224"/>
                  </a:cubicBezTo>
                  <a:cubicBezTo>
                    <a:pt x="187" y="224"/>
                    <a:pt x="192" y="228"/>
                    <a:pt x="192" y="234"/>
                  </a:cubicBezTo>
                  <a:close/>
                  <a:moveTo>
                    <a:pt x="107" y="234"/>
                  </a:moveTo>
                  <a:cubicBezTo>
                    <a:pt x="107" y="240"/>
                    <a:pt x="102" y="245"/>
                    <a:pt x="96" y="245"/>
                  </a:cubicBezTo>
                  <a:cubicBezTo>
                    <a:pt x="90" y="245"/>
                    <a:pt x="85" y="240"/>
                    <a:pt x="85" y="234"/>
                  </a:cubicBezTo>
                  <a:cubicBezTo>
                    <a:pt x="85" y="228"/>
                    <a:pt x="90" y="224"/>
                    <a:pt x="96" y="224"/>
                  </a:cubicBezTo>
                  <a:cubicBezTo>
                    <a:pt x="102" y="224"/>
                    <a:pt x="107" y="228"/>
                    <a:pt x="107" y="234"/>
                  </a:cubicBezTo>
                  <a:close/>
                  <a:moveTo>
                    <a:pt x="64" y="234"/>
                  </a:moveTo>
                  <a:cubicBezTo>
                    <a:pt x="64" y="240"/>
                    <a:pt x="59" y="245"/>
                    <a:pt x="53" y="245"/>
                  </a:cubicBezTo>
                  <a:cubicBezTo>
                    <a:pt x="47" y="245"/>
                    <a:pt x="43" y="240"/>
                    <a:pt x="43" y="234"/>
                  </a:cubicBezTo>
                  <a:cubicBezTo>
                    <a:pt x="43" y="228"/>
                    <a:pt x="47" y="224"/>
                    <a:pt x="53" y="224"/>
                  </a:cubicBezTo>
                  <a:cubicBezTo>
                    <a:pt x="59" y="224"/>
                    <a:pt x="64" y="228"/>
                    <a:pt x="6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810">
              <a:extLst>
                <a:ext uri="{FF2B5EF4-FFF2-40B4-BE49-F238E27FC236}">
                  <a16:creationId xmlns:a16="http://schemas.microsoft.com/office/drawing/2014/main" xmlns="" id="{D0966B79-CE42-465C-A6D4-F16478A95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" y="365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5" name="Group 808">
            <a:extLst>
              <a:ext uri="{FF2B5EF4-FFF2-40B4-BE49-F238E27FC236}">
                <a16:creationId xmlns:a16="http://schemas.microsoft.com/office/drawing/2014/main" xmlns="" id="{3408BFCA-2277-44D4-BCC1-961CC43432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1562" y="3151507"/>
            <a:ext cx="367982" cy="369064"/>
            <a:chOff x="5376" y="3657"/>
            <a:chExt cx="340" cy="341"/>
          </a:xfrm>
          <a:solidFill>
            <a:srgbClr val="C8D7DA"/>
          </a:solidFill>
        </p:grpSpPr>
        <p:sp>
          <p:nvSpPr>
            <p:cNvPr id="106" name="Freeform 809">
              <a:extLst>
                <a:ext uri="{FF2B5EF4-FFF2-40B4-BE49-F238E27FC236}">
                  <a16:creationId xmlns:a16="http://schemas.microsoft.com/office/drawing/2014/main" xmlns="" id="{B1FEBF74-7A0A-43C2-B0A0-4FBE0AF36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4" y="3721"/>
              <a:ext cx="184" cy="198"/>
            </a:xfrm>
            <a:custGeom>
              <a:avLst/>
              <a:gdLst>
                <a:gd name="T0" fmla="*/ 213 w 277"/>
                <a:gd name="T1" fmla="*/ 10 h 298"/>
                <a:gd name="T2" fmla="*/ 192 w 277"/>
                <a:gd name="T3" fmla="*/ 21 h 298"/>
                <a:gd name="T4" fmla="*/ 75 w 277"/>
                <a:gd name="T5" fmla="*/ 0 h 298"/>
                <a:gd name="T6" fmla="*/ 11 w 277"/>
                <a:gd name="T7" fmla="*/ 21 h 298"/>
                <a:gd name="T8" fmla="*/ 11 w 277"/>
                <a:gd name="T9" fmla="*/ 298 h 298"/>
                <a:gd name="T10" fmla="*/ 277 w 277"/>
                <a:gd name="T11" fmla="*/ 32 h 298"/>
                <a:gd name="T12" fmla="*/ 21 w 277"/>
                <a:gd name="T13" fmla="*/ 277 h 298"/>
                <a:gd name="T14" fmla="*/ 64 w 277"/>
                <a:gd name="T15" fmla="*/ 53 h 298"/>
                <a:gd name="T16" fmla="*/ 85 w 277"/>
                <a:gd name="T17" fmla="*/ 42 h 298"/>
                <a:gd name="T18" fmla="*/ 203 w 277"/>
                <a:gd name="T19" fmla="*/ 64 h 298"/>
                <a:gd name="T20" fmla="*/ 256 w 277"/>
                <a:gd name="T21" fmla="*/ 42 h 298"/>
                <a:gd name="T22" fmla="*/ 53 w 277"/>
                <a:gd name="T23" fmla="*/ 117 h 298"/>
                <a:gd name="T24" fmla="*/ 64 w 277"/>
                <a:gd name="T25" fmla="*/ 106 h 298"/>
                <a:gd name="T26" fmla="*/ 85 w 277"/>
                <a:gd name="T27" fmla="*/ 106 h 298"/>
                <a:gd name="T28" fmla="*/ 149 w 277"/>
                <a:gd name="T29" fmla="*/ 106 h 298"/>
                <a:gd name="T30" fmla="*/ 139 w 277"/>
                <a:gd name="T31" fmla="*/ 96 h 298"/>
                <a:gd name="T32" fmla="*/ 53 w 277"/>
                <a:gd name="T33" fmla="*/ 160 h 298"/>
                <a:gd name="T34" fmla="*/ 64 w 277"/>
                <a:gd name="T35" fmla="*/ 149 h 298"/>
                <a:gd name="T36" fmla="*/ 85 w 277"/>
                <a:gd name="T37" fmla="*/ 149 h 298"/>
                <a:gd name="T38" fmla="*/ 149 w 277"/>
                <a:gd name="T39" fmla="*/ 149 h 298"/>
                <a:gd name="T40" fmla="*/ 139 w 277"/>
                <a:gd name="T41" fmla="*/ 138 h 298"/>
                <a:gd name="T42" fmla="*/ 181 w 277"/>
                <a:gd name="T43" fmla="*/ 117 h 298"/>
                <a:gd name="T44" fmla="*/ 192 w 277"/>
                <a:gd name="T45" fmla="*/ 106 h 298"/>
                <a:gd name="T46" fmla="*/ 171 w 277"/>
                <a:gd name="T47" fmla="*/ 149 h 298"/>
                <a:gd name="T48" fmla="*/ 224 w 277"/>
                <a:gd name="T49" fmla="*/ 96 h 298"/>
                <a:gd name="T50" fmla="*/ 213 w 277"/>
                <a:gd name="T51" fmla="*/ 106 h 298"/>
                <a:gd name="T52" fmla="*/ 224 w 277"/>
                <a:gd name="T53" fmla="*/ 160 h 298"/>
                <a:gd name="T54" fmla="*/ 235 w 277"/>
                <a:gd name="T55" fmla="*/ 149 h 298"/>
                <a:gd name="T56" fmla="*/ 43 w 277"/>
                <a:gd name="T57" fmla="*/ 192 h 298"/>
                <a:gd name="T58" fmla="*/ 107 w 277"/>
                <a:gd name="T59" fmla="*/ 192 h 298"/>
                <a:gd name="T60" fmla="*/ 96 w 277"/>
                <a:gd name="T61" fmla="*/ 181 h 298"/>
                <a:gd name="T62" fmla="*/ 139 w 277"/>
                <a:gd name="T63" fmla="*/ 202 h 298"/>
                <a:gd name="T64" fmla="*/ 149 w 277"/>
                <a:gd name="T65" fmla="*/ 192 h 298"/>
                <a:gd name="T66" fmla="*/ 171 w 277"/>
                <a:gd name="T67" fmla="*/ 192 h 298"/>
                <a:gd name="T68" fmla="*/ 235 w 277"/>
                <a:gd name="T69" fmla="*/ 192 h 298"/>
                <a:gd name="T70" fmla="*/ 224 w 277"/>
                <a:gd name="T71" fmla="*/ 181 h 298"/>
                <a:gd name="T72" fmla="*/ 139 w 277"/>
                <a:gd name="T73" fmla="*/ 245 h 298"/>
                <a:gd name="T74" fmla="*/ 149 w 277"/>
                <a:gd name="T75" fmla="*/ 234 h 298"/>
                <a:gd name="T76" fmla="*/ 171 w 277"/>
                <a:gd name="T77" fmla="*/ 234 h 298"/>
                <a:gd name="T78" fmla="*/ 107 w 277"/>
                <a:gd name="T79" fmla="*/ 234 h 298"/>
                <a:gd name="T80" fmla="*/ 96 w 277"/>
                <a:gd name="T81" fmla="*/ 224 h 298"/>
                <a:gd name="T82" fmla="*/ 53 w 277"/>
                <a:gd name="T83" fmla="*/ 245 h 298"/>
                <a:gd name="T84" fmla="*/ 64 w 277"/>
                <a:gd name="T85" fmla="*/ 23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298">
                  <a:moveTo>
                    <a:pt x="267" y="21"/>
                  </a:moveTo>
                  <a:cubicBezTo>
                    <a:pt x="213" y="21"/>
                    <a:pt x="213" y="21"/>
                    <a:pt x="213" y="21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4"/>
                    <a:pt x="209" y="0"/>
                    <a:pt x="203" y="0"/>
                  </a:cubicBezTo>
                  <a:cubicBezTo>
                    <a:pt x="197" y="0"/>
                    <a:pt x="192" y="4"/>
                    <a:pt x="192" y="10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26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94"/>
                    <a:pt x="5" y="298"/>
                    <a:pt x="11" y="298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73" y="298"/>
                    <a:pt x="277" y="294"/>
                    <a:pt x="277" y="288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26"/>
                    <a:pt x="273" y="21"/>
                    <a:pt x="267" y="21"/>
                  </a:cubicBezTo>
                  <a:close/>
                  <a:moveTo>
                    <a:pt x="256" y="277"/>
                  </a:moveTo>
                  <a:cubicBezTo>
                    <a:pt x="21" y="277"/>
                    <a:pt x="21" y="277"/>
                    <a:pt x="21" y="27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9"/>
                    <a:pt x="69" y="64"/>
                    <a:pt x="75" y="64"/>
                  </a:cubicBezTo>
                  <a:cubicBezTo>
                    <a:pt x="81" y="64"/>
                    <a:pt x="85" y="59"/>
                    <a:pt x="85" y="5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9"/>
                    <a:pt x="197" y="64"/>
                    <a:pt x="203" y="64"/>
                  </a:cubicBezTo>
                  <a:cubicBezTo>
                    <a:pt x="209" y="64"/>
                    <a:pt x="213" y="59"/>
                    <a:pt x="213" y="53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56" y="42"/>
                    <a:pt x="256" y="42"/>
                    <a:pt x="256" y="42"/>
                  </a:cubicBezTo>
                  <a:lnTo>
                    <a:pt x="256" y="277"/>
                  </a:lnTo>
                  <a:close/>
                  <a:moveTo>
                    <a:pt x="64" y="106"/>
                  </a:moveTo>
                  <a:cubicBezTo>
                    <a:pt x="64" y="112"/>
                    <a:pt x="59" y="117"/>
                    <a:pt x="53" y="117"/>
                  </a:cubicBezTo>
                  <a:cubicBezTo>
                    <a:pt x="47" y="117"/>
                    <a:pt x="43" y="112"/>
                    <a:pt x="43" y="106"/>
                  </a:cubicBezTo>
                  <a:cubicBezTo>
                    <a:pt x="43" y="100"/>
                    <a:pt x="47" y="96"/>
                    <a:pt x="53" y="96"/>
                  </a:cubicBezTo>
                  <a:cubicBezTo>
                    <a:pt x="59" y="96"/>
                    <a:pt x="64" y="100"/>
                    <a:pt x="64" y="106"/>
                  </a:cubicBezTo>
                  <a:close/>
                  <a:moveTo>
                    <a:pt x="107" y="106"/>
                  </a:moveTo>
                  <a:cubicBezTo>
                    <a:pt x="107" y="112"/>
                    <a:pt x="102" y="117"/>
                    <a:pt x="96" y="117"/>
                  </a:cubicBezTo>
                  <a:cubicBezTo>
                    <a:pt x="90" y="117"/>
                    <a:pt x="85" y="112"/>
                    <a:pt x="85" y="106"/>
                  </a:cubicBezTo>
                  <a:cubicBezTo>
                    <a:pt x="85" y="100"/>
                    <a:pt x="90" y="96"/>
                    <a:pt x="96" y="96"/>
                  </a:cubicBezTo>
                  <a:cubicBezTo>
                    <a:pt x="102" y="96"/>
                    <a:pt x="107" y="100"/>
                    <a:pt x="107" y="106"/>
                  </a:cubicBezTo>
                  <a:close/>
                  <a:moveTo>
                    <a:pt x="149" y="106"/>
                  </a:moveTo>
                  <a:cubicBezTo>
                    <a:pt x="149" y="112"/>
                    <a:pt x="145" y="117"/>
                    <a:pt x="139" y="117"/>
                  </a:cubicBezTo>
                  <a:cubicBezTo>
                    <a:pt x="133" y="117"/>
                    <a:pt x="128" y="112"/>
                    <a:pt x="128" y="106"/>
                  </a:cubicBezTo>
                  <a:cubicBezTo>
                    <a:pt x="128" y="100"/>
                    <a:pt x="133" y="96"/>
                    <a:pt x="139" y="96"/>
                  </a:cubicBezTo>
                  <a:cubicBezTo>
                    <a:pt x="145" y="96"/>
                    <a:pt x="149" y="100"/>
                    <a:pt x="149" y="106"/>
                  </a:cubicBezTo>
                  <a:close/>
                  <a:moveTo>
                    <a:pt x="64" y="149"/>
                  </a:moveTo>
                  <a:cubicBezTo>
                    <a:pt x="64" y="155"/>
                    <a:pt x="59" y="160"/>
                    <a:pt x="53" y="160"/>
                  </a:cubicBezTo>
                  <a:cubicBezTo>
                    <a:pt x="47" y="160"/>
                    <a:pt x="43" y="155"/>
                    <a:pt x="43" y="149"/>
                  </a:cubicBezTo>
                  <a:cubicBezTo>
                    <a:pt x="43" y="143"/>
                    <a:pt x="47" y="138"/>
                    <a:pt x="53" y="138"/>
                  </a:cubicBezTo>
                  <a:cubicBezTo>
                    <a:pt x="59" y="138"/>
                    <a:pt x="64" y="143"/>
                    <a:pt x="64" y="149"/>
                  </a:cubicBezTo>
                  <a:close/>
                  <a:moveTo>
                    <a:pt x="107" y="149"/>
                  </a:moveTo>
                  <a:cubicBezTo>
                    <a:pt x="107" y="155"/>
                    <a:pt x="102" y="160"/>
                    <a:pt x="96" y="160"/>
                  </a:cubicBezTo>
                  <a:cubicBezTo>
                    <a:pt x="90" y="160"/>
                    <a:pt x="85" y="155"/>
                    <a:pt x="85" y="149"/>
                  </a:cubicBezTo>
                  <a:cubicBezTo>
                    <a:pt x="85" y="143"/>
                    <a:pt x="90" y="138"/>
                    <a:pt x="96" y="138"/>
                  </a:cubicBezTo>
                  <a:cubicBezTo>
                    <a:pt x="102" y="138"/>
                    <a:pt x="107" y="143"/>
                    <a:pt x="107" y="149"/>
                  </a:cubicBezTo>
                  <a:close/>
                  <a:moveTo>
                    <a:pt x="149" y="149"/>
                  </a:moveTo>
                  <a:cubicBezTo>
                    <a:pt x="149" y="155"/>
                    <a:pt x="145" y="160"/>
                    <a:pt x="139" y="160"/>
                  </a:cubicBezTo>
                  <a:cubicBezTo>
                    <a:pt x="133" y="160"/>
                    <a:pt x="128" y="155"/>
                    <a:pt x="128" y="149"/>
                  </a:cubicBezTo>
                  <a:cubicBezTo>
                    <a:pt x="128" y="143"/>
                    <a:pt x="133" y="138"/>
                    <a:pt x="139" y="138"/>
                  </a:cubicBezTo>
                  <a:cubicBezTo>
                    <a:pt x="145" y="138"/>
                    <a:pt x="149" y="143"/>
                    <a:pt x="149" y="149"/>
                  </a:cubicBezTo>
                  <a:close/>
                  <a:moveTo>
                    <a:pt x="192" y="106"/>
                  </a:moveTo>
                  <a:cubicBezTo>
                    <a:pt x="192" y="112"/>
                    <a:pt x="187" y="117"/>
                    <a:pt x="181" y="117"/>
                  </a:cubicBezTo>
                  <a:cubicBezTo>
                    <a:pt x="175" y="117"/>
                    <a:pt x="171" y="112"/>
                    <a:pt x="171" y="106"/>
                  </a:cubicBezTo>
                  <a:cubicBezTo>
                    <a:pt x="171" y="100"/>
                    <a:pt x="175" y="96"/>
                    <a:pt x="181" y="96"/>
                  </a:cubicBezTo>
                  <a:cubicBezTo>
                    <a:pt x="187" y="96"/>
                    <a:pt x="192" y="100"/>
                    <a:pt x="192" y="106"/>
                  </a:cubicBezTo>
                  <a:close/>
                  <a:moveTo>
                    <a:pt x="192" y="149"/>
                  </a:moveTo>
                  <a:cubicBezTo>
                    <a:pt x="192" y="155"/>
                    <a:pt x="187" y="160"/>
                    <a:pt x="181" y="160"/>
                  </a:cubicBezTo>
                  <a:cubicBezTo>
                    <a:pt x="175" y="160"/>
                    <a:pt x="171" y="155"/>
                    <a:pt x="171" y="149"/>
                  </a:cubicBezTo>
                  <a:cubicBezTo>
                    <a:pt x="171" y="143"/>
                    <a:pt x="175" y="138"/>
                    <a:pt x="181" y="138"/>
                  </a:cubicBezTo>
                  <a:cubicBezTo>
                    <a:pt x="187" y="138"/>
                    <a:pt x="192" y="143"/>
                    <a:pt x="192" y="149"/>
                  </a:cubicBezTo>
                  <a:close/>
                  <a:moveTo>
                    <a:pt x="224" y="96"/>
                  </a:moveTo>
                  <a:cubicBezTo>
                    <a:pt x="230" y="96"/>
                    <a:pt x="235" y="100"/>
                    <a:pt x="235" y="106"/>
                  </a:cubicBezTo>
                  <a:cubicBezTo>
                    <a:pt x="235" y="112"/>
                    <a:pt x="230" y="117"/>
                    <a:pt x="224" y="117"/>
                  </a:cubicBezTo>
                  <a:cubicBezTo>
                    <a:pt x="218" y="117"/>
                    <a:pt x="213" y="112"/>
                    <a:pt x="213" y="106"/>
                  </a:cubicBezTo>
                  <a:cubicBezTo>
                    <a:pt x="213" y="100"/>
                    <a:pt x="218" y="96"/>
                    <a:pt x="224" y="96"/>
                  </a:cubicBezTo>
                  <a:close/>
                  <a:moveTo>
                    <a:pt x="235" y="149"/>
                  </a:moveTo>
                  <a:cubicBezTo>
                    <a:pt x="235" y="155"/>
                    <a:pt x="230" y="160"/>
                    <a:pt x="224" y="160"/>
                  </a:cubicBezTo>
                  <a:cubicBezTo>
                    <a:pt x="218" y="160"/>
                    <a:pt x="213" y="155"/>
                    <a:pt x="213" y="149"/>
                  </a:cubicBezTo>
                  <a:cubicBezTo>
                    <a:pt x="213" y="143"/>
                    <a:pt x="218" y="138"/>
                    <a:pt x="224" y="138"/>
                  </a:cubicBezTo>
                  <a:cubicBezTo>
                    <a:pt x="230" y="138"/>
                    <a:pt x="235" y="143"/>
                    <a:pt x="235" y="149"/>
                  </a:cubicBezTo>
                  <a:close/>
                  <a:moveTo>
                    <a:pt x="64" y="192"/>
                  </a:moveTo>
                  <a:cubicBezTo>
                    <a:pt x="64" y="198"/>
                    <a:pt x="59" y="202"/>
                    <a:pt x="53" y="202"/>
                  </a:cubicBezTo>
                  <a:cubicBezTo>
                    <a:pt x="47" y="202"/>
                    <a:pt x="43" y="198"/>
                    <a:pt x="43" y="192"/>
                  </a:cubicBezTo>
                  <a:cubicBezTo>
                    <a:pt x="43" y="186"/>
                    <a:pt x="47" y="181"/>
                    <a:pt x="53" y="181"/>
                  </a:cubicBezTo>
                  <a:cubicBezTo>
                    <a:pt x="59" y="181"/>
                    <a:pt x="64" y="186"/>
                    <a:pt x="64" y="192"/>
                  </a:cubicBezTo>
                  <a:close/>
                  <a:moveTo>
                    <a:pt x="107" y="192"/>
                  </a:moveTo>
                  <a:cubicBezTo>
                    <a:pt x="107" y="198"/>
                    <a:pt x="102" y="202"/>
                    <a:pt x="96" y="202"/>
                  </a:cubicBezTo>
                  <a:cubicBezTo>
                    <a:pt x="90" y="202"/>
                    <a:pt x="85" y="198"/>
                    <a:pt x="85" y="192"/>
                  </a:cubicBezTo>
                  <a:cubicBezTo>
                    <a:pt x="85" y="186"/>
                    <a:pt x="90" y="181"/>
                    <a:pt x="96" y="181"/>
                  </a:cubicBezTo>
                  <a:cubicBezTo>
                    <a:pt x="102" y="181"/>
                    <a:pt x="107" y="186"/>
                    <a:pt x="107" y="192"/>
                  </a:cubicBezTo>
                  <a:close/>
                  <a:moveTo>
                    <a:pt x="149" y="192"/>
                  </a:moveTo>
                  <a:cubicBezTo>
                    <a:pt x="149" y="198"/>
                    <a:pt x="145" y="202"/>
                    <a:pt x="139" y="202"/>
                  </a:cubicBezTo>
                  <a:cubicBezTo>
                    <a:pt x="133" y="202"/>
                    <a:pt x="128" y="198"/>
                    <a:pt x="128" y="192"/>
                  </a:cubicBezTo>
                  <a:cubicBezTo>
                    <a:pt x="128" y="186"/>
                    <a:pt x="133" y="181"/>
                    <a:pt x="139" y="181"/>
                  </a:cubicBezTo>
                  <a:cubicBezTo>
                    <a:pt x="145" y="181"/>
                    <a:pt x="149" y="186"/>
                    <a:pt x="149" y="192"/>
                  </a:cubicBezTo>
                  <a:close/>
                  <a:moveTo>
                    <a:pt x="192" y="192"/>
                  </a:moveTo>
                  <a:cubicBezTo>
                    <a:pt x="192" y="198"/>
                    <a:pt x="187" y="202"/>
                    <a:pt x="181" y="202"/>
                  </a:cubicBezTo>
                  <a:cubicBezTo>
                    <a:pt x="175" y="202"/>
                    <a:pt x="171" y="198"/>
                    <a:pt x="171" y="192"/>
                  </a:cubicBezTo>
                  <a:cubicBezTo>
                    <a:pt x="171" y="186"/>
                    <a:pt x="175" y="181"/>
                    <a:pt x="181" y="181"/>
                  </a:cubicBezTo>
                  <a:cubicBezTo>
                    <a:pt x="187" y="181"/>
                    <a:pt x="192" y="186"/>
                    <a:pt x="192" y="192"/>
                  </a:cubicBezTo>
                  <a:close/>
                  <a:moveTo>
                    <a:pt x="235" y="192"/>
                  </a:moveTo>
                  <a:cubicBezTo>
                    <a:pt x="235" y="198"/>
                    <a:pt x="230" y="202"/>
                    <a:pt x="224" y="202"/>
                  </a:cubicBezTo>
                  <a:cubicBezTo>
                    <a:pt x="218" y="202"/>
                    <a:pt x="213" y="198"/>
                    <a:pt x="213" y="192"/>
                  </a:cubicBezTo>
                  <a:cubicBezTo>
                    <a:pt x="213" y="186"/>
                    <a:pt x="218" y="181"/>
                    <a:pt x="224" y="181"/>
                  </a:cubicBezTo>
                  <a:cubicBezTo>
                    <a:pt x="230" y="181"/>
                    <a:pt x="235" y="186"/>
                    <a:pt x="235" y="192"/>
                  </a:cubicBezTo>
                  <a:close/>
                  <a:moveTo>
                    <a:pt x="149" y="234"/>
                  </a:moveTo>
                  <a:cubicBezTo>
                    <a:pt x="149" y="240"/>
                    <a:pt x="145" y="245"/>
                    <a:pt x="139" y="245"/>
                  </a:cubicBezTo>
                  <a:cubicBezTo>
                    <a:pt x="133" y="245"/>
                    <a:pt x="128" y="240"/>
                    <a:pt x="128" y="234"/>
                  </a:cubicBezTo>
                  <a:cubicBezTo>
                    <a:pt x="128" y="228"/>
                    <a:pt x="133" y="224"/>
                    <a:pt x="139" y="224"/>
                  </a:cubicBezTo>
                  <a:cubicBezTo>
                    <a:pt x="145" y="224"/>
                    <a:pt x="149" y="228"/>
                    <a:pt x="149" y="234"/>
                  </a:cubicBezTo>
                  <a:close/>
                  <a:moveTo>
                    <a:pt x="192" y="234"/>
                  </a:moveTo>
                  <a:cubicBezTo>
                    <a:pt x="192" y="240"/>
                    <a:pt x="187" y="245"/>
                    <a:pt x="181" y="245"/>
                  </a:cubicBezTo>
                  <a:cubicBezTo>
                    <a:pt x="175" y="245"/>
                    <a:pt x="171" y="240"/>
                    <a:pt x="171" y="234"/>
                  </a:cubicBezTo>
                  <a:cubicBezTo>
                    <a:pt x="171" y="228"/>
                    <a:pt x="175" y="224"/>
                    <a:pt x="181" y="224"/>
                  </a:cubicBezTo>
                  <a:cubicBezTo>
                    <a:pt x="187" y="224"/>
                    <a:pt x="192" y="228"/>
                    <a:pt x="192" y="234"/>
                  </a:cubicBezTo>
                  <a:close/>
                  <a:moveTo>
                    <a:pt x="107" y="234"/>
                  </a:moveTo>
                  <a:cubicBezTo>
                    <a:pt x="107" y="240"/>
                    <a:pt x="102" y="245"/>
                    <a:pt x="96" y="245"/>
                  </a:cubicBezTo>
                  <a:cubicBezTo>
                    <a:pt x="90" y="245"/>
                    <a:pt x="85" y="240"/>
                    <a:pt x="85" y="234"/>
                  </a:cubicBezTo>
                  <a:cubicBezTo>
                    <a:pt x="85" y="228"/>
                    <a:pt x="90" y="224"/>
                    <a:pt x="96" y="224"/>
                  </a:cubicBezTo>
                  <a:cubicBezTo>
                    <a:pt x="102" y="224"/>
                    <a:pt x="107" y="228"/>
                    <a:pt x="107" y="234"/>
                  </a:cubicBezTo>
                  <a:close/>
                  <a:moveTo>
                    <a:pt x="64" y="234"/>
                  </a:moveTo>
                  <a:cubicBezTo>
                    <a:pt x="64" y="240"/>
                    <a:pt x="59" y="245"/>
                    <a:pt x="53" y="245"/>
                  </a:cubicBezTo>
                  <a:cubicBezTo>
                    <a:pt x="47" y="245"/>
                    <a:pt x="43" y="240"/>
                    <a:pt x="43" y="234"/>
                  </a:cubicBezTo>
                  <a:cubicBezTo>
                    <a:pt x="43" y="228"/>
                    <a:pt x="47" y="224"/>
                    <a:pt x="53" y="224"/>
                  </a:cubicBezTo>
                  <a:cubicBezTo>
                    <a:pt x="59" y="224"/>
                    <a:pt x="64" y="228"/>
                    <a:pt x="6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810">
              <a:extLst>
                <a:ext uri="{FF2B5EF4-FFF2-40B4-BE49-F238E27FC236}">
                  <a16:creationId xmlns:a16="http://schemas.microsoft.com/office/drawing/2014/main" xmlns="" id="{48A29CB0-F920-42B4-A563-353DC8C52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" y="365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19253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 p14:bounceEnd="81000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81000">
                                          <p:cBhvr>
                                            <p:cTn id="4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4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4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5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7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7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8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4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8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9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9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4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7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8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9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54" grpId="0" animBg="1"/>
          <p:bldP spid="5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o - Notícias, Entrevistas e Análises | Ex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828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BD24814-6361-4E8D-9798-C443B3494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7" y="0"/>
            <a:ext cx="3089128" cy="31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869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lkIXsITq6S29DdkSww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akGIORGydsWZgxZGX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lkIXsITq6S29DdkSww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lkIXsITq6S29DdkSww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 16_9_Onscreen.potx" id="{82E929E5-07E3-4FFC-922B-1DC2D1592D72}" vid="{34A8941C-3B27-4420-B6D1-6520D4ABD3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30783</TotalTime>
  <Words>236</Words>
  <Application>Microsoft Macintosh PowerPoint</Application>
  <PresentationFormat>Panorámica</PresentationFormat>
  <Paragraphs>45</Paragraphs>
  <Slides>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Athelas</vt:lpstr>
      <vt:lpstr>Calibri</vt:lpstr>
      <vt:lpstr>Open Sans</vt:lpstr>
      <vt:lpstr>Verdana</vt:lpstr>
      <vt:lpstr>Wingdings 2</vt:lpstr>
      <vt:lpstr>Arial</vt:lpstr>
      <vt:lpstr>Deloitte_US_Onscreen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Aguilar</dc:creator>
  <cp:lastModifiedBy>Usuario de Microsoft Office</cp:lastModifiedBy>
  <cp:revision>376</cp:revision>
  <dcterms:created xsi:type="dcterms:W3CDTF">2020-04-23T20:21:49Z</dcterms:created>
  <dcterms:modified xsi:type="dcterms:W3CDTF">2020-10-31T17:57:08Z</dcterms:modified>
</cp:coreProperties>
</file>